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4">
  <p:sldMasterIdLst>
    <p:sldMasterId id="2147483648" r:id="rId1"/>
  </p:sldMasterIdLst>
  <p:notesMasterIdLst>
    <p:notesMasterId r:id="rId126"/>
  </p:notesMasterIdLst>
  <p:handoutMasterIdLst>
    <p:handoutMasterId r:id="rId127"/>
  </p:handoutMasterIdLst>
  <p:sldIdLst>
    <p:sldId id="429" r:id="rId2"/>
    <p:sldId id="722" r:id="rId3"/>
    <p:sldId id="527" r:id="rId4"/>
    <p:sldId id="508" r:id="rId5"/>
    <p:sldId id="530" r:id="rId6"/>
    <p:sldId id="464" r:id="rId7"/>
    <p:sldId id="534" r:id="rId8"/>
    <p:sldId id="538" r:id="rId9"/>
    <p:sldId id="392" r:id="rId10"/>
    <p:sldId id="539" r:id="rId11"/>
    <p:sldId id="553" r:id="rId12"/>
    <p:sldId id="542" r:id="rId13"/>
    <p:sldId id="545" r:id="rId14"/>
    <p:sldId id="569" r:id="rId15"/>
    <p:sldId id="515" r:id="rId16"/>
    <p:sldId id="561" r:id="rId17"/>
    <p:sldId id="570" r:id="rId18"/>
    <p:sldId id="562" r:id="rId19"/>
    <p:sldId id="563" r:id="rId20"/>
    <p:sldId id="564" r:id="rId21"/>
    <p:sldId id="731" r:id="rId22"/>
    <p:sldId id="765" r:id="rId23"/>
    <p:sldId id="733" r:id="rId24"/>
    <p:sldId id="516" r:id="rId25"/>
    <p:sldId id="571" r:id="rId26"/>
    <p:sldId id="579" r:id="rId27"/>
    <p:sldId id="580" r:id="rId28"/>
    <p:sldId id="581" r:id="rId29"/>
    <p:sldId id="582" r:id="rId30"/>
    <p:sldId id="727" r:id="rId31"/>
    <p:sldId id="726" r:id="rId32"/>
    <p:sldId id="728" r:id="rId33"/>
    <p:sldId id="729" r:id="rId34"/>
    <p:sldId id="730" r:id="rId35"/>
    <p:sldId id="517" r:id="rId36"/>
    <p:sldId id="572" r:id="rId37"/>
    <p:sldId id="697" r:id="rId38"/>
    <p:sldId id="585" r:id="rId39"/>
    <p:sldId id="699" r:id="rId40"/>
    <p:sldId id="586" r:id="rId41"/>
    <p:sldId id="701" r:id="rId42"/>
    <p:sldId id="706" r:id="rId43"/>
    <p:sldId id="518" r:id="rId44"/>
    <p:sldId id="573" r:id="rId45"/>
    <p:sldId id="519" r:id="rId46"/>
    <p:sldId id="738" r:id="rId47"/>
    <p:sldId id="739" r:id="rId48"/>
    <p:sldId id="740" r:id="rId49"/>
    <p:sldId id="741" r:id="rId50"/>
    <p:sldId id="742" r:id="rId51"/>
    <p:sldId id="743" r:id="rId52"/>
    <p:sldId id="744" r:id="rId53"/>
    <p:sldId id="745" r:id="rId54"/>
    <p:sldId id="746" r:id="rId55"/>
    <p:sldId id="747" r:id="rId56"/>
    <p:sldId id="748" r:id="rId57"/>
    <p:sldId id="749" r:id="rId58"/>
    <p:sldId id="750" r:id="rId59"/>
    <p:sldId id="751" r:id="rId60"/>
    <p:sldId id="752" r:id="rId61"/>
    <p:sldId id="753" r:id="rId62"/>
    <p:sldId id="574" r:id="rId63"/>
    <p:sldId id="623" r:id="rId64"/>
    <p:sldId id="624" r:id="rId65"/>
    <p:sldId id="708" r:id="rId66"/>
    <p:sldId id="734" r:id="rId67"/>
    <p:sldId id="718" r:id="rId68"/>
    <p:sldId id="625" r:id="rId69"/>
    <p:sldId id="627" r:id="rId70"/>
    <p:sldId id="629" r:id="rId71"/>
    <p:sldId id="636" r:id="rId72"/>
    <p:sldId id="630" r:id="rId73"/>
    <p:sldId id="637" r:id="rId74"/>
    <p:sldId id="639" r:id="rId75"/>
    <p:sldId id="640" r:id="rId76"/>
    <p:sldId id="735" r:id="rId77"/>
    <p:sldId id="736" r:id="rId78"/>
    <p:sldId id="644" r:id="rId79"/>
    <p:sldId id="710" r:id="rId80"/>
    <p:sldId id="737" r:id="rId81"/>
    <p:sldId id="647" r:id="rId82"/>
    <p:sldId id="520" r:id="rId83"/>
    <p:sldId id="577" r:id="rId84"/>
    <p:sldId id="658" r:id="rId85"/>
    <p:sldId id="659" r:id="rId86"/>
    <p:sldId id="660" r:id="rId87"/>
    <p:sldId id="661" r:id="rId88"/>
    <p:sldId id="662" r:id="rId89"/>
    <p:sldId id="663" r:id="rId90"/>
    <p:sldId id="719" r:id="rId91"/>
    <p:sldId id="754" r:id="rId92"/>
    <p:sldId id="755" r:id="rId93"/>
    <p:sldId id="668" r:id="rId94"/>
    <p:sldId id="677" r:id="rId95"/>
    <p:sldId id="756" r:id="rId96"/>
    <p:sldId id="757" r:id="rId97"/>
    <p:sldId id="672" r:id="rId98"/>
    <p:sldId id="673" r:id="rId99"/>
    <p:sldId id="758" r:id="rId100"/>
    <p:sldId id="759" r:id="rId101"/>
    <p:sldId id="760" r:id="rId102"/>
    <p:sldId id="712" r:id="rId103"/>
    <p:sldId id="671" r:id="rId104"/>
    <p:sldId id="681" r:id="rId105"/>
    <p:sldId id="682" r:id="rId106"/>
    <p:sldId id="523" r:id="rId107"/>
    <p:sldId id="578" r:id="rId108"/>
    <p:sldId id="716" r:id="rId109"/>
    <p:sldId id="686" r:id="rId110"/>
    <p:sldId id="761" r:id="rId111"/>
    <p:sldId id="720" r:id="rId112"/>
    <p:sldId id="721" r:id="rId113"/>
    <p:sldId id="688" r:id="rId114"/>
    <p:sldId id="689" r:id="rId115"/>
    <p:sldId id="762" r:id="rId116"/>
    <p:sldId id="764" r:id="rId117"/>
    <p:sldId id="696" r:id="rId118"/>
    <p:sldId id="621" r:id="rId119"/>
    <p:sldId id="441" r:id="rId120"/>
    <p:sldId id="445" r:id="rId121"/>
    <p:sldId id="446" r:id="rId122"/>
    <p:sldId id="442" r:id="rId123"/>
    <p:sldId id="443" r:id="rId124"/>
    <p:sldId id="512" r:id="rId125"/>
  </p:sldIdLst>
  <p:sldSz cx="9144000" cy="6858000" type="screen4x3"/>
  <p:notesSz cx="7099300" cy="10234613"/>
  <p:defaultTextStyle>
    <a:defPPr>
      <a:defRPr lang="de-DE"/>
    </a:defPPr>
    <a:lvl1pPr algn="l" rtl="0" fontAlgn="base">
      <a:spcBef>
        <a:spcPct val="0"/>
      </a:spcBef>
      <a:spcAft>
        <a:spcPct val="0"/>
      </a:spcAft>
      <a:defRPr sz="2000" b="1" kern="1200">
        <a:solidFill>
          <a:schemeClr val="tx2"/>
        </a:solidFill>
        <a:latin typeface="Calibri" pitchFamily="34" charset="0"/>
        <a:ea typeface="+mn-ea"/>
        <a:cs typeface="+mn-cs"/>
      </a:defRPr>
    </a:lvl1pPr>
    <a:lvl2pPr marL="457200" algn="l" rtl="0" fontAlgn="base">
      <a:spcBef>
        <a:spcPct val="0"/>
      </a:spcBef>
      <a:spcAft>
        <a:spcPct val="0"/>
      </a:spcAft>
      <a:defRPr sz="2000" b="1" kern="1200">
        <a:solidFill>
          <a:schemeClr val="tx2"/>
        </a:solidFill>
        <a:latin typeface="Calibri" pitchFamily="34" charset="0"/>
        <a:ea typeface="+mn-ea"/>
        <a:cs typeface="+mn-cs"/>
      </a:defRPr>
    </a:lvl2pPr>
    <a:lvl3pPr marL="914400" algn="l" rtl="0" fontAlgn="base">
      <a:spcBef>
        <a:spcPct val="0"/>
      </a:spcBef>
      <a:spcAft>
        <a:spcPct val="0"/>
      </a:spcAft>
      <a:defRPr sz="2000" b="1" kern="1200">
        <a:solidFill>
          <a:schemeClr val="tx2"/>
        </a:solidFill>
        <a:latin typeface="Calibri" pitchFamily="34" charset="0"/>
        <a:ea typeface="+mn-ea"/>
        <a:cs typeface="+mn-cs"/>
      </a:defRPr>
    </a:lvl3pPr>
    <a:lvl4pPr marL="1371600" algn="l" rtl="0" fontAlgn="base">
      <a:spcBef>
        <a:spcPct val="0"/>
      </a:spcBef>
      <a:spcAft>
        <a:spcPct val="0"/>
      </a:spcAft>
      <a:defRPr sz="2000" b="1" kern="1200">
        <a:solidFill>
          <a:schemeClr val="tx2"/>
        </a:solidFill>
        <a:latin typeface="Calibri" pitchFamily="34" charset="0"/>
        <a:ea typeface="+mn-ea"/>
        <a:cs typeface="+mn-cs"/>
      </a:defRPr>
    </a:lvl4pPr>
    <a:lvl5pPr marL="1828800" algn="l" rtl="0" fontAlgn="base">
      <a:spcBef>
        <a:spcPct val="0"/>
      </a:spcBef>
      <a:spcAft>
        <a:spcPct val="0"/>
      </a:spcAft>
      <a:defRPr sz="2000" b="1" kern="1200">
        <a:solidFill>
          <a:schemeClr val="tx2"/>
        </a:solidFill>
        <a:latin typeface="Calibri" pitchFamily="34" charset="0"/>
        <a:ea typeface="+mn-ea"/>
        <a:cs typeface="+mn-cs"/>
      </a:defRPr>
    </a:lvl5pPr>
    <a:lvl6pPr marL="2286000" algn="l" defTabSz="914400" rtl="0" eaLnBrk="1" latinLnBrk="0" hangingPunct="1">
      <a:defRPr sz="2000" b="1" kern="1200">
        <a:solidFill>
          <a:schemeClr val="tx2"/>
        </a:solidFill>
        <a:latin typeface="Calibri" pitchFamily="34" charset="0"/>
        <a:ea typeface="+mn-ea"/>
        <a:cs typeface="+mn-cs"/>
      </a:defRPr>
    </a:lvl6pPr>
    <a:lvl7pPr marL="2743200" algn="l" defTabSz="914400" rtl="0" eaLnBrk="1" latinLnBrk="0" hangingPunct="1">
      <a:defRPr sz="2000" b="1" kern="1200">
        <a:solidFill>
          <a:schemeClr val="tx2"/>
        </a:solidFill>
        <a:latin typeface="Calibri" pitchFamily="34" charset="0"/>
        <a:ea typeface="+mn-ea"/>
        <a:cs typeface="+mn-cs"/>
      </a:defRPr>
    </a:lvl7pPr>
    <a:lvl8pPr marL="3200400" algn="l" defTabSz="914400" rtl="0" eaLnBrk="1" latinLnBrk="0" hangingPunct="1">
      <a:defRPr sz="2000" b="1" kern="1200">
        <a:solidFill>
          <a:schemeClr val="tx2"/>
        </a:solidFill>
        <a:latin typeface="Calibri" pitchFamily="34" charset="0"/>
        <a:ea typeface="+mn-ea"/>
        <a:cs typeface="+mn-cs"/>
      </a:defRPr>
    </a:lvl8pPr>
    <a:lvl9pPr marL="3657600" algn="l" defTabSz="914400" rtl="0" eaLnBrk="1" latinLnBrk="0" hangingPunct="1">
      <a:defRPr sz="2000" b="1" kern="1200">
        <a:solidFill>
          <a:schemeClr val="tx2"/>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3366CC"/>
    <a:srgbClr val="336699"/>
    <a:srgbClr val="003399"/>
    <a:srgbClr val="D9D9D9"/>
    <a:srgbClr val="0066CC"/>
    <a:srgbClr val="3366FF"/>
    <a:srgbClr val="DDDDDD"/>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05" autoAdjust="0"/>
    <p:restoredTop sz="94660" autoAdjust="0"/>
  </p:normalViewPr>
  <p:slideViewPr>
    <p:cSldViewPr>
      <p:cViewPr>
        <p:scale>
          <a:sx n="80" d="100"/>
          <a:sy n="80" d="100"/>
        </p:scale>
        <p:origin x="-750" y="450"/>
      </p:cViewPr>
      <p:guideLst>
        <p:guide orient="horz" pos="2205"/>
        <p:guide pos="2880"/>
      </p:guideLst>
    </p:cSldViewPr>
  </p:slideViewPr>
  <p:outlineViewPr>
    <p:cViewPr>
      <p:scale>
        <a:sx n="33" d="100"/>
        <a:sy n="33" d="100"/>
      </p:scale>
      <p:origin x="0" y="22902"/>
    </p:cViewPr>
    <p:sldLst>
      <p:sld r:id="rId1" collapse="1"/>
    </p:sldLst>
  </p:outlineViewPr>
  <p:notesTextViewPr>
    <p:cViewPr>
      <p:scale>
        <a:sx n="100" d="100"/>
        <a:sy n="100" d="100"/>
      </p:scale>
      <p:origin x="0" y="0"/>
    </p:cViewPr>
  </p:notesTextViewPr>
  <p:sorterViewPr>
    <p:cViewPr>
      <p:scale>
        <a:sx n="90" d="100"/>
        <a:sy n="90" d="100"/>
      </p:scale>
      <p:origin x="0" y="0"/>
    </p:cViewPr>
  </p:sorterViewPr>
  <p:gridSpacing cx="72010" cy="7201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_rels/viewProps.xml.rels><?xml version="1.0" encoding="UTF-8" standalone="yes"?>
<Relationships xmlns="http://schemas.openxmlformats.org/package/2006/relationships"><Relationship Id="rId1"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4EFE6E-462B-47AA-A1C2-26C009CFB5EC}"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GB"/>
        </a:p>
      </dgm:t>
    </dgm:pt>
    <dgm:pt modelId="{62304DAB-542C-4877-87A6-D2380F27FAE3}">
      <dgm:prSet phldrT="[Text]"/>
      <dgm:spPr/>
      <dgm:t>
        <a:bodyPr/>
        <a:lstStyle/>
        <a:p>
          <a:r>
            <a:rPr lang="en-GB"/>
            <a:t>(2015)</a:t>
          </a:r>
        </a:p>
      </dgm:t>
    </dgm:pt>
    <dgm:pt modelId="{1672BD9E-DE46-4378-A4BB-0F70247AD109}" type="parTrans" cxnId="{D0D2947D-FF39-4BDA-AB18-9EA28ED720A4}">
      <dgm:prSet/>
      <dgm:spPr/>
      <dgm:t>
        <a:bodyPr/>
        <a:lstStyle/>
        <a:p>
          <a:endParaRPr lang="en-GB"/>
        </a:p>
      </dgm:t>
    </dgm:pt>
    <dgm:pt modelId="{FA928A40-A00E-493F-9438-934288ECF023}" type="sibTrans" cxnId="{D0D2947D-FF39-4BDA-AB18-9EA28ED720A4}">
      <dgm:prSet/>
      <dgm:spPr/>
      <dgm:t>
        <a:bodyPr/>
        <a:lstStyle/>
        <a:p>
          <a:endParaRPr lang="en-GB"/>
        </a:p>
      </dgm:t>
    </dgm:pt>
    <dgm:pt modelId="{88D696B7-E4C7-4D83-BCB3-5CD6BB72BA1D}">
      <dgm:prSet phldrT="[Text]"/>
      <dgm:spPr/>
      <dgm:t>
        <a:bodyPr/>
        <a:lstStyle/>
        <a:p>
          <a:r>
            <a:rPr lang="en-GB"/>
            <a:t>Data-centric integration</a:t>
          </a:r>
        </a:p>
      </dgm:t>
    </dgm:pt>
    <dgm:pt modelId="{F9198068-98DC-44ED-8E3D-C036A441057B}" type="parTrans" cxnId="{3A3A7D3A-6E9E-435B-9672-77F1D7F3BA3F}">
      <dgm:prSet/>
      <dgm:spPr/>
      <dgm:t>
        <a:bodyPr/>
        <a:lstStyle/>
        <a:p>
          <a:endParaRPr lang="en-GB"/>
        </a:p>
      </dgm:t>
    </dgm:pt>
    <dgm:pt modelId="{C6C79B57-F154-4543-A1B3-7A9504162A42}" type="sibTrans" cxnId="{3A3A7D3A-6E9E-435B-9672-77F1D7F3BA3F}">
      <dgm:prSet/>
      <dgm:spPr/>
      <dgm:t>
        <a:bodyPr/>
        <a:lstStyle/>
        <a:p>
          <a:endParaRPr lang="en-GB"/>
        </a:p>
      </dgm:t>
    </dgm:pt>
    <dgm:pt modelId="{C4C00E10-E648-4BB8-9682-B5862B52BCFE}">
      <dgm:prSet phldrT="[Text]"/>
      <dgm:spPr/>
      <dgm:t>
        <a:bodyPr/>
        <a:lstStyle/>
        <a:p>
          <a:r>
            <a:rPr lang="en-GB"/>
            <a:t>(2020)</a:t>
          </a:r>
        </a:p>
      </dgm:t>
    </dgm:pt>
    <dgm:pt modelId="{9EE105C4-D493-47AB-B64E-E5FA52B86797}" type="parTrans" cxnId="{CF5EC699-0ED6-44E8-BC3C-8B85C913DCE3}">
      <dgm:prSet/>
      <dgm:spPr/>
      <dgm:t>
        <a:bodyPr/>
        <a:lstStyle/>
        <a:p>
          <a:endParaRPr lang="en-GB"/>
        </a:p>
      </dgm:t>
    </dgm:pt>
    <dgm:pt modelId="{4A9E2E12-D943-494C-B362-4FB8871FBF8C}" type="sibTrans" cxnId="{CF5EC699-0ED6-44E8-BC3C-8B85C913DCE3}">
      <dgm:prSet/>
      <dgm:spPr/>
      <dgm:t>
        <a:bodyPr/>
        <a:lstStyle/>
        <a:p>
          <a:endParaRPr lang="en-GB"/>
        </a:p>
      </dgm:t>
    </dgm:pt>
    <dgm:pt modelId="{14BF60D7-4E5C-472F-8B95-3CBFE889FC40}">
      <dgm:prSet phldrT="[Text]"/>
      <dgm:spPr/>
      <dgm:t>
        <a:bodyPr/>
        <a:lstStyle/>
        <a:p>
          <a:r>
            <a:rPr lang="en-GB"/>
            <a:t>Modular R&amp;A process</a:t>
          </a:r>
        </a:p>
      </dgm:t>
    </dgm:pt>
    <dgm:pt modelId="{6B5EB6E9-4DB7-4E75-8058-A2FEAA066D8F}" type="parTrans" cxnId="{C7668C17-72D2-47AC-BFBE-393C083BEA61}">
      <dgm:prSet/>
      <dgm:spPr/>
      <dgm:t>
        <a:bodyPr/>
        <a:lstStyle/>
        <a:p>
          <a:endParaRPr lang="en-GB"/>
        </a:p>
      </dgm:t>
    </dgm:pt>
    <dgm:pt modelId="{B3625498-D4F7-4F68-A629-B7EF3643C86D}" type="sibTrans" cxnId="{C7668C17-72D2-47AC-BFBE-393C083BEA61}">
      <dgm:prSet/>
      <dgm:spPr/>
      <dgm:t>
        <a:bodyPr/>
        <a:lstStyle/>
        <a:p>
          <a:endParaRPr lang="en-GB"/>
        </a:p>
      </dgm:t>
    </dgm:pt>
    <dgm:pt modelId="{08764815-B81F-4212-97FA-4D394210026E}">
      <dgm:prSet phldrT="[Text]"/>
      <dgm:spPr/>
      <dgm:t>
        <a:bodyPr/>
        <a:lstStyle/>
        <a:p>
          <a:r>
            <a:rPr lang="en-GB"/>
            <a:t>(2035)</a:t>
          </a:r>
        </a:p>
      </dgm:t>
    </dgm:pt>
    <dgm:pt modelId="{F6412772-D5A4-478C-8F01-B298EE7B6BE3}" type="parTrans" cxnId="{62C1B3AB-6DB9-447A-BFEA-9A1AFD1129EB}">
      <dgm:prSet/>
      <dgm:spPr/>
      <dgm:t>
        <a:bodyPr/>
        <a:lstStyle/>
        <a:p>
          <a:endParaRPr lang="en-GB"/>
        </a:p>
      </dgm:t>
    </dgm:pt>
    <dgm:pt modelId="{B9CE6A5F-F0A1-45C6-84F6-63B4FB671C66}" type="sibTrans" cxnId="{62C1B3AB-6DB9-447A-BFEA-9A1AFD1129EB}">
      <dgm:prSet/>
      <dgm:spPr/>
      <dgm:t>
        <a:bodyPr/>
        <a:lstStyle/>
        <a:p>
          <a:endParaRPr lang="en-GB"/>
        </a:p>
      </dgm:t>
    </dgm:pt>
    <dgm:pt modelId="{6A098A8F-10C2-43E6-AD21-010ABE04424D}">
      <dgm:prSet phldrT="[Text]"/>
      <dgm:spPr/>
      <dgm:t>
        <a:bodyPr/>
        <a:lstStyle/>
        <a:p>
          <a:r>
            <a:rPr lang="en-GB"/>
            <a:t>Capabilities R&amp;A process</a:t>
          </a:r>
        </a:p>
      </dgm:t>
    </dgm:pt>
    <dgm:pt modelId="{E292B29A-9B5F-4EC0-9875-8A151DB4AD61}" type="parTrans" cxnId="{4A785D80-9FB6-4927-AC9D-51357B0471D4}">
      <dgm:prSet/>
      <dgm:spPr/>
      <dgm:t>
        <a:bodyPr/>
        <a:lstStyle/>
        <a:p>
          <a:endParaRPr lang="en-GB"/>
        </a:p>
      </dgm:t>
    </dgm:pt>
    <dgm:pt modelId="{0AEADFB6-48E9-4F4B-B667-36C2932A57CC}" type="sibTrans" cxnId="{4A785D80-9FB6-4927-AC9D-51357B0471D4}">
      <dgm:prSet/>
      <dgm:spPr/>
      <dgm:t>
        <a:bodyPr/>
        <a:lstStyle/>
        <a:p>
          <a:endParaRPr lang="en-GB"/>
        </a:p>
      </dgm:t>
    </dgm:pt>
    <dgm:pt modelId="{412C09A9-42AA-4308-9D52-0BB24A760922}">
      <dgm:prSet phldrT="[Text]"/>
      <dgm:spPr/>
      <dgm:t>
        <a:bodyPr/>
        <a:lstStyle/>
        <a:p>
          <a:r>
            <a:rPr lang="en-GB"/>
            <a:t>Legacy R&amp;A process</a:t>
          </a:r>
        </a:p>
      </dgm:t>
    </dgm:pt>
    <dgm:pt modelId="{26F0A94D-2018-4E8C-B833-3180C756F8E1}" type="parTrans" cxnId="{5063672E-A610-4D2C-8510-7DA3D678B6C6}">
      <dgm:prSet/>
      <dgm:spPr/>
      <dgm:t>
        <a:bodyPr/>
        <a:lstStyle/>
        <a:p>
          <a:endParaRPr lang="en-GB"/>
        </a:p>
      </dgm:t>
    </dgm:pt>
    <dgm:pt modelId="{1576BA71-1480-476A-A4CD-7B69B9C64448}" type="sibTrans" cxnId="{5063672E-A610-4D2C-8510-7DA3D678B6C6}">
      <dgm:prSet/>
      <dgm:spPr/>
      <dgm:t>
        <a:bodyPr/>
        <a:lstStyle/>
        <a:p>
          <a:endParaRPr lang="en-GB"/>
        </a:p>
      </dgm:t>
    </dgm:pt>
    <dgm:pt modelId="{BD2FBD21-14AB-4187-B3D6-42E7B20213EE}">
      <dgm:prSet phldrT="[Text]"/>
      <dgm:spPr/>
      <dgm:t>
        <a:bodyPr/>
        <a:lstStyle/>
        <a:p>
          <a:r>
            <a:rPr lang="en-GB"/>
            <a:t>Physical sub-systems integration</a:t>
          </a:r>
        </a:p>
      </dgm:t>
    </dgm:pt>
    <dgm:pt modelId="{C1C82E0B-AB3C-49E3-B524-60C7C456EDEB}" type="parTrans" cxnId="{9F2B0F2A-79EF-4EDE-B5A8-8D80524229C7}">
      <dgm:prSet/>
      <dgm:spPr/>
      <dgm:t>
        <a:bodyPr/>
        <a:lstStyle/>
        <a:p>
          <a:endParaRPr lang="en-GB"/>
        </a:p>
      </dgm:t>
    </dgm:pt>
    <dgm:pt modelId="{1E055ABF-AF66-4449-B5BB-873BA0AB2B0A}" type="sibTrans" cxnId="{9F2B0F2A-79EF-4EDE-B5A8-8D80524229C7}">
      <dgm:prSet/>
      <dgm:spPr/>
      <dgm:t>
        <a:bodyPr/>
        <a:lstStyle/>
        <a:p>
          <a:endParaRPr lang="en-GB"/>
        </a:p>
      </dgm:t>
    </dgm:pt>
    <dgm:pt modelId="{6FAE1B42-A171-414B-9532-A1CC037D3CF2}">
      <dgm:prSet phldrT="[Text]"/>
      <dgm:spPr/>
      <dgm:t>
        <a:bodyPr/>
        <a:lstStyle/>
        <a:p>
          <a:r>
            <a:rPr lang="en-GB"/>
            <a:t>Partial modular systems</a:t>
          </a:r>
        </a:p>
      </dgm:t>
    </dgm:pt>
    <dgm:pt modelId="{2189F594-4513-407A-B44C-5ACDCF7CF166}" type="parTrans" cxnId="{F5D4E997-A4D8-4511-A585-17D9A40F125F}">
      <dgm:prSet/>
      <dgm:spPr/>
      <dgm:t>
        <a:bodyPr/>
        <a:lstStyle/>
        <a:p>
          <a:endParaRPr lang="en-GB"/>
        </a:p>
      </dgm:t>
    </dgm:pt>
    <dgm:pt modelId="{E3A12D3A-3A95-4A75-AB22-22CE6599E706}" type="sibTrans" cxnId="{F5D4E997-A4D8-4511-A585-17D9A40F125F}">
      <dgm:prSet/>
      <dgm:spPr/>
      <dgm:t>
        <a:bodyPr/>
        <a:lstStyle/>
        <a:p>
          <a:endParaRPr lang="en-GB"/>
        </a:p>
      </dgm:t>
    </dgm:pt>
    <dgm:pt modelId="{FAE79118-D1A8-4ABC-BDCD-3437FFE4B96D}">
      <dgm:prSet phldrT="[Text]"/>
      <dgm:spPr/>
      <dgm:t>
        <a:bodyPr/>
        <a:lstStyle/>
        <a:p>
          <a:r>
            <a:rPr lang="en-GB"/>
            <a:t>Basic reconfiguration capabilities</a:t>
          </a:r>
        </a:p>
      </dgm:t>
    </dgm:pt>
    <dgm:pt modelId="{9BF3555A-4F61-4E2E-ACF8-2782BAFEC233}" type="parTrans" cxnId="{8ADD5BB4-9116-4BA6-A0F7-CC277BC01638}">
      <dgm:prSet/>
      <dgm:spPr/>
      <dgm:t>
        <a:bodyPr/>
        <a:lstStyle/>
        <a:p>
          <a:endParaRPr lang="en-GB"/>
        </a:p>
      </dgm:t>
    </dgm:pt>
    <dgm:pt modelId="{C8530597-C5CA-45D4-AEA9-1EE9E4170FB2}" type="sibTrans" cxnId="{8ADD5BB4-9116-4BA6-A0F7-CC277BC01638}">
      <dgm:prSet/>
      <dgm:spPr/>
      <dgm:t>
        <a:bodyPr/>
        <a:lstStyle/>
        <a:p>
          <a:endParaRPr lang="en-GB"/>
        </a:p>
      </dgm:t>
    </dgm:pt>
    <dgm:pt modelId="{36A6A00A-A3EF-4B63-BD0E-A51B498C2801}">
      <dgm:prSet phldrT="[Text]"/>
      <dgm:spPr/>
      <dgm:t>
        <a:bodyPr/>
        <a:lstStyle/>
        <a:p>
          <a:r>
            <a:rPr lang="en-GB"/>
            <a:t>Data-centric and Service Oriented integration</a:t>
          </a:r>
        </a:p>
      </dgm:t>
    </dgm:pt>
    <dgm:pt modelId="{EC6FD792-A972-4CC6-98F8-9649307A9BC2}" type="parTrans" cxnId="{55BA0D62-425D-4D7C-862E-491919D12421}">
      <dgm:prSet/>
      <dgm:spPr/>
      <dgm:t>
        <a:bodyPr/>
        <a:lstStyle/>
        <a:p>
          <a:endParaRPr lang="en-GB"/>
        </a:p>
      </dgm:t>
    </dgm:pt>
    <dgm:pt modelId="{0F391DEE-A58E-4DB3-9EE9-AB33D74480B9}" type="sibTrans" cxnId="{55BA0D62-425D-4D7C-862E-491919D12421}">
      <dgm:prSet/>
      <dgm:spPr/>
      <dgm:t>
        <a:bodyPr/>
        <a:lstStyle/>
        <a:p>
          <a:endParaRPr lang="en-GB"/>
        </a:p>
      </dgm:t>
    </dgm:pt>
    <dgm:pt modelId="{D76A1029-2E63-4AFB-83FE-9299F1B4D4C7}">
      <dgm:prSet phldrT="[Text]"/>
      <dgm:spPr/>
      <dgm:t>
        <a:bodyPr/>
        <a:lstStyle/>
        <a:p>
          <a:r>
            <a:rPr lang="en-GB"/>
            <a:t>Physical and logical sub-system integration</a:t>
          </a:r>
        </a:p>
      </dgm:t>
    </dgm:pt>
    <dgm:pt modelId="{61B92706-70B8-43E9-8C11-C15A20057508}" type="parTrans" cxnId="{6A9E2374-BA7C-427A-A36D-448D8A6B3ED0}">
      <dgm:prSet/>
      <dgm:spPr/>
      <dgm:t>
        <a:bodyPr/>
        <a:lstStyle/>
        <a:p>
          <a:endParaRPr lang="en-GB"/>
        </a:p>
      </dgm:t>
    </dgm:pt>
    <dgm:pt modelId="{0A164AC4-8E6B-49A4-815D-A9AE6F1E3224}" type="sibTrans" cxnId="{6A9E2374-BA7C-427A-A36D-448D8A6B3ED0}">
      <dgm:prSet/>
      <dgm:spPr/>
      <dgm:t>
        <a:bodyPr/>
        <a:lstStyle/>
        <a:p>
          <a:endParaRPr lang="en-GB"/>
        </a:p>
      </dgm:t>
    </dgm:pt>
    <dgm:pt modelId="{56756299-C63B-4772-98F8-7ADD0D309D4D}">
      <dgm:prSet phldrT="[Text]"/>
      <dgm:spPr/>
      <dgm:t>
        <a:bodyPr/>
        <a:lstStyle/>
        <a:p>
          <a:r>
            <a:rPr lang="en-GB"/>
            <a:t>Modular systems</a:t>
          </a:r>
        </a:p>
      </dgm:t>
    </dgm:pt>
    <dgm:pt modelId="{1BEA35C2-9B1E-49A7-8838-B7EC04F8596C}" type="parTrans" cxnId="{D5EEC067-BAF5-4E9A-BCEB-34AEADF888B3}">
      <dgm:prSet/>
      <dgm:spPr/>
      <dgm:t>
        <a:bodyPr/>
        <a:lstStyle/>
        <a:p>
          <a:endParaRPr lang="en-GB"/>
        </a:p>
      </dgm:t>
    </dgm:pt>
    <dgm:pt modelId="{E1C2BF47-9CEC-4B06-A7BF-9E3B5DDFFB82}" type="sibTrans" cxnId="{D5EEC067-BAF5-4E9A-BCEB-34AEADF888B3}">
      <dgm:prSet/>
      <dgm:spPr/>
      <dgm:t>
        <a:bodyPr/>
        <a:lstStyle/>
        <a:p>
          <a:endParaRPr lang="en-GB"/>
        </a:p>
      </dgm:t>
    </dgm:pt>
    <dgm:pt modelId="{1F1EE90D-7788-4149-8275-1725E9E92BD3}">
      <dgm:prSet phldrT="[Text]"/>
      <dgm:spPr/>
      <dgm:t>
        <a:bodyPr/>
        <a:lstStyle/>
        <a:p>
          <a:r>
            <a:rPr lang="en-GB"/>
            <a:t>Partial reconfiguration capabilities</a:t>
          </a:r>
        </a:p>
      </dgm:t>
    </dgm:pt>
    <dgm:pt modelId="{BC42BC03-85A5-4EC9-B1FA-195DB80AB66B}" type="parTrans" cxnId="{E3CA4122-EAC7-424D-A2FC-3D5B0F395451}">
      <dgm:prSet/>
      <dgm:spPr/>
      <dgm:t>
        <a:bodyPr/>
        <a:lstStyle/>
        <a:p>
          <a:endParaRPr lang="en-GB"/>
        </a:p>
      </dgm:t>
    </dgm:pt>
    <dgm:pt modelId="{F0C62876-8E4E-42FB-940C-021407659F78}" type="sibTrans" cxnId="{E3CA4122-EAC7-424D-A2FC-3D5B0F395451}">
      <dgm:prSet/>
      <dgm:spPr/>
      <dgm:t>
        <a:bodyPr/>
        <a:lstStyle/>
        <a:p>
          <a:endParaRPr lang="en-GB"/>
        </a:p>
      </dgm:t>
    </dgm:pt>
    <dgm:pt modelId="{88F5090D-FBD3-4958-BE02-D643AFA04C6D}">
      <dgm:prSet phldrT="[Text]"/>
      <dgm:spPr/>
      <dgm:t>
        <a:bodyPr/>
        <a:lstStyle/>
        <a:p>
          <a:r>
            <a:rPr lang="en-GB"/>
            <a:t>Service and Capability Oriented Integration</a:t>
          </a:r>
        </a:p>
      </dgm:t>
    </dgm:pt>
    <dgm:pt modelId="{BC067493-00C4-4D9F-B2B8-3DDAF3E590F5}" type="parTrans" cxnId="{0F5C5A7B-5D3D-4DC1-9521-0E2BB1AF1DE3}">
      <dgm:prSet/>
      <dgm:spPr/>
      <dgm:t>
        <a:bodyPr/>
        <a:lstStyle/>
        <a:p>
          <a:endParaRPr lang="en-GB"/>
        </a:p>
      </dgm:t>
    </dgm:pt>
    <dgm:pt modelId="{A78701DC-0484-4553-B72A-9268D88386A1}" type="sibTrans" cxnId="{0F5C5A7B-5D3D-4DC1-9521-0E2BB1AF1DE3}">
      <dgm:prSet/>
      <dgm:spPr/>
      <dgm:t>
        <a:bodyPr/>
        <a:lstStyle/>
        <a:p>
          <a:endParaRPr lang="en-GB"/>
        </a:p>
      </dgm:t>
    </dgm:pt>
    <dgm:pt modelId="{96A1090C-BA62-488B-8CCB-0BFA39A9C56A}">
      <dgm:prSet phldrT="[Text]"/>
      <dgm:spPr/>
      <dgm:t>
        <a:bodyPr/>
        <a:lstStyle/>
        <a:p>
          <a:r>
            <a:rPr lang="en-GB"/>
            <a:t>Capabilities based integration</a:t>
          </a:r>
        </a:p>
      </dgm:t>
    </dgm:pt>
    <dgm:pt modelId="{B1682D86-C729-417B-AC7C-D71ABDF1C486}" type="parTrans" cxnId="{BBFF5885-AFB2-45D2-A64D-96CB008FCF6C}">
      <dgm:prSet/>
      <dgm:spPr/>
      <dgm:t>
        <a:bodyPr/>
        <a:lstStyle/>
        <a:p>
          <a:endParaRPr lang="en-GB"/>
        </a:p>
      </dgm:t>
    </dgm:pt>
    <dgm:pt modelId="{45E487A9-F55C-41E2-AE1C-F9734B20AD1E}" type="sibTrans" cxnId="{BBFF5885-AFB2-45D2-A64D-96CB008FCF6C}">
      <dgm:prSet/>
      <dgm:spPr/>
      <dgm:t>
        <a:bodyPr/>
        <a:lstStyle/>
        <a:p>
          <a:endParaRPr lang="en-GB"/>
        </a:p>
      </dgm:t>
    </dgm:pt>
    <dgm:pt modelId="{69350DF8-1F4B-44AE-AC3A-FE267869B473}">
      <dgm:prSet phldrT="[Text]"/>
      <dgm:spPr/>
      <dgm:t>
        <a:bodyPr/>
        <a:lstStyle/>
        <a:p>
          <a:r>
            <a:rPr lang="en-GB"/>
            <a:t>Abstracted Systems</a:t>
          </a:r>
        </a:p>
      </dgm:t>
    </dgm:pt>
    <dgm:pt modelId="{E8574BB7-AE31-452A-9ACF-023565B4669C}" type="parTrans" cxnId="{3C21FE12-D57E-48D0-BB2E-BA8C66CDC269}">
      <dgm:prSet/>
      <dgm:spPr/>
      <dgm:t>
        <a:bodyPr/>
        <a:lstStyle/>
        <a:p>
          <a:endParaRPr lang="en-GB"/>
        </a:p>
      </dgm:t>
    </dgm:pt>
    <dgm:pt modelId="{E20BE76E-2351-444A-AF89-02679BD2CC51}" type="sibTrans" cxnId="{3C21FE12-D57E-48D0-BB2E-BA8C66CDC269}">
      <dgm:prSet/>
      <dgm:spPr/>
      <dgm:t>
        <a:bodyPr/>
        <a:lstStyle/>
        <a:p>
          <a:endParaRPr lang="en-GB"/>
        </a:p>
      </dgm:t>
    </dgm:pt>
    <dgm:pt modelId="{6D2DB0AE-1121-431C-B542-6401C313914A}">
      <dgm:prSet phldrT="[Text]"/>
      <dgm:spPr/>
      <dgm:t>
        <a:bodyPr/>
        <a:lstStyle/>
        <a:p>
          <a:r>
            <a:rPr lang="en-GB"/>
            <a:t>Capabilities adaptation</a:t>
          </a:r>
        </a:p>
      </dgm:t>
    </dgm:pt>
    <dgm:pt modelId="{E7ED213C-A6D3-421E-873E-9952C20C82EC}" type="parTrans" cxnId="{6B0E94EE-5724-40DE-8E09-0287E975DF78}">
      <dgm:prSet/>
      <dgm:spPr/>
      <dgm:t>
        <a:bodyPr/>
        <a:lstStyle/>
        <a:p>
          <a:endParaRPr lang="en-GB"/>
        </a:p>
      </dgm:t>
    </dgm:pt>
    <dgm:pt modelId="{3984DCC7-8031-4E5D-A947-3FAA2C769556}" type="sibTrans" cxnId="{6B0E94EE-5724-40DE-8E09-0287E975DF78}">
      <dgm:prSet/>
      <dgm:spPr/>
      <dgm:t>
        <a:bodyPr/>
        <a:lstStyle/>
        <a:p>
          <a:endParaRPr lang="en-GB"/>
        </a:p>
      </dgm:t>
    </dgm:pt>
    <dgm:pt modelId="{08C532F9-376D-4F87-8D78-C4951D83D366}" type="pres">
      <dgm:prSet presAssocID="{E84EFE6E-462B-47AA-A1C2-26C009CFB5EC}" presName="Name0" presStyleCnt="0">
        <dgm:presLayoutVars>
          <dgm:chMax val="5"/>
          <dgm:chPref val="5"/>
          <dgm:dir/>
          <dgm:animLvl val="lvl"/>
        </dgm:presLayoutVars>
      </dgm:prSet>
      <dgm:spPr/>
      <dgm:t>
        <a:bodyPr/>
        <a:lstStyle/>
        <a:p>
          <a:endParaRPr lang="en-GB"/>
        </a:p>
      </dgm:t>
    </dgm:pt>
    <dgm:pt modelId="{E30567D7-3527-4A20-819F-C8EDE98B8CC5}" type="pres">
      <dgm:prSet presAssocID="{62304DAB-542C-4877-87A6-D2380F27FAE3}" presName="parentText1" presStyleLbl="node1" presStyleIdx="0" presStyleCnt="3">
        <dgm:presLayoutVars>
          <dgm:chMax/>
          <dgm:chPref val="3"/>
          <dgm:bulletEnabled val="1"/>
        </dgm:presLayoutVars>
      </dgm:prSet>
      <dgm:spPr/>
      <dgm:t>
        <a:bodyPr/>
        <a:lstStyle/>
        <a:p>
          <a:endParaRPr lang="en-GB"/>
        </a:p>
      </dgm:t>
    </dgm:pt>
    <dgm:pt modelId="{B21363C3-74F4-4EC4-B713-371D0BD92183}" type="pres">
      <dgm:prSet presAssocID="{62304DAB-542C-4877-87A6-D2380F27FAE3}" presName="childText1" presStyleLbl="solidAlignAcc1" presStyleIdx="0" presStyleCnt="3">
        <dgm:presLayoutVars>
          <dgm:chMax val="0"/>
          <dgm:chPref val="0"/>
          <dgm:bulletEnabled val="1"/>
        </dgm:presLayoutVars>
      </dgm:prSet>
      <dgm:spPr/>
      <dgm:t>
        <a:bodyPr/>
        <a:lstStyle/>
        <a:p>
          <a:endParaRPr lang="en-GB"/>
        </a:p>
      </dgm:t>
    </dgm:pt>
    <dgm:pt modelId="{CB3D61BA-C6A6-4E4C-890A-627BE3C0A92D}" type="pres">
      <dgm:prSet presAssocID="{C4C00E10-E648-4BB8-9682-B5862B52BCFE}" presName="parentText2" presStyleLbl="node1" presStyleIdx="1" presStyleCnt="3">
        <dgm:presLayoutVars>
          <dgm:chMax/>
          <dgm:chPref val="3"/>
          <dgm:bulletEnabled val="1"/>
        </dgm:presLayoutVars>
      </dgm:prSet>
      <dgm:spPr/>
      <dgm:t>
        <a:bodyPr/>
        <a:lstStyle/>
        <a:p>
          <a:endParaRPr lang="en-GB"/>
        </a:p>
      </dgm:t>
    </dgm:pt>
    <dgm:pt modelId="{1599BF34-5B9F-4743-BA95-DE3A2995F204}" type="pres">
      <dgm:prSet presAssocID="{C4C00E10-E648-4BB8-9682-B5862B52BCFE}" presName="childText2" presStyleLbl="solidAlignAcc1" presStyleIdx="1" presStyleCnt="3">
        <dgm:presLayoutVars>
          <dgm:chMax val="0"/>
          <dgm:chPref val="0"/>
          <dgm:bulletEnabled val="1"/>
        </dgm:presLayoutVars>
      </dgm:prSet>
      <dgm:spPr/>
      <dgm:t>
        <a:bodyPr/>
        <a:lstStyle/>
        <a:p>
          <a:endParaRPr lang="en-GB"/>
        </a:p>
      </dgm:t>
    </dgm:pt>
    <dgm:pt modelId="{7433A7B7-EE14-47C5-8141-B6F92DF631AA}" type="pres">
      <dgm:prSet presAssocID="{08764815-B81F-4212-97FA-4D394210026E}" presName="parentText3" presStyleLbl="node1" presStyleIdx="2" presStyleCnt="3">
        <dgm:presLayoutVars>
          <dgm:chMax/>
          <dgm:chPref val="3"/>
          <dgm:bulletEnabled val="1"/>
        </dgm:presLayoutVars>
      </dgm:prSet>
      <dgm:spPr/>
      <dgm:t>
        <a:bodyPr/>
        <a:lstStyle/>
        <a:p>
          <a:endParaRPr lang="en-GB"/>
        </a:p>
      </dgm:t>
    </dgm:pt>
    <dgm:pt modelId="{66EB3BA8-A2A3-433A-84C6-6B2BD60BF18C}" type="pres">
      <dgm:prSet presAssocID="{08764815-B81F-4212-97FA-4D394210026E}" presName="childText3" presStyleLbl="solidAlignAcc1" presStyleIdx="2" presStyleCnt="3">
        <dgm:presLayoutVars>
          <dgm:chMax val="0"/>
          <dgm:chPref val="0"/>
          <dgm:bulletEnabled val="1"/>
        </dgm:presLayoutVars>
      </dgm:prSet>
      <dgm:spPr/>
      <dgm:t>
        <a:bodyPr/>
        <a:lstStyle/>
        <a:p>
          <a:endParaRPr lang="en-GB"/>
        </a:p>
      </dgm:t>
    </dgm:pt>
  </dgm:ptLst>
  <dgm:cxnLst>
    <dgm:cxn modelId="{B34B8291-1488-4380-B891-F637EC64A9D1}" type="presOf" srcId="{08764815-B81F-4212-97FA-4D394210026E}" destId="{7433A7B7-EE14-47C5-8141-B6F92DF631AA}" srcOrd="0" destOrd="0" presId="urn:microsoft.com/office/officeart/2009/3/layout/IncreasingArrowsProcess"/>
    <dgm:cxn modelId="{6A9E2374-BA7C-427A-A36D-448D8A6B3ED0}" srcId="{C4C00E10-E648-4BB8-9682-B5862B52BCFE}" destId="{D76A1029-2E63-4AFB-83FE-9299F1B4D4C7}" srcOrd="2" destOrd="0" parTransId="{61B92706-70B8-43E9-8C11-C15A20057508}" sibTransId="{0A164AC4-8E6B-49A4-815D-A9AE6F1E3224}"/>
    <dgm:cxn modelId="{4A785D80-9FB6-4927-AC9D-51357B0471D4}" srcId="{08764815-B81F-4212-97FA-4D394210026E}" destId="{6A098A8F-10C2-43E6-AD21-010ABE04424D}" srcOrd="0" destOrd="0" parTransId="{E292B29A-9B5F-4EC0-9875-8A151DB4AD61}" sibTransId="{0AEADFB6-48E9-4F4B-B667-36C2932A57CC}"/>
    <dgm:cxn modelId="{6B0E94EE-5724-40DE-8E09-0287E975DF78}" srcId="{08764815-B81F-4212-97FA-4D394210026E}" destId="{6D2DB0AE-1121-431C-B542-6401C313914A}" srcOrd="4" destOrd="0" parTransId="{E7ED213C-A6D3-421E-873E-9952C20C82EC}" sibTransId="{3984DCC7-8031-4E5D-A947-3FAA2C769556}"/>
    <dgm:cxn modelId="{02815AF1-14A4-497B-807E-2658AFBB3C0F}" type="presOf" srcId="{6D2DB0AE-1121-431C-B542-6401C313914A}" destId="{66EB3BA8-A2A3-433A-84C6-6B2BD60BF18C}" srcOrd="0" destOrd="4" presId="urn:microsoft.com/office/officeart/2009/3/layout/IncreasingArrowsProcess"/>
    <dgm:cxn modelId="{28BEF0AE-0667-4D20-903D-C0EAC7417A5D}" type="presOf" srcId="{6A098A8F-10C2-43E6-AD21-010ABE04424D}" destId="{66EB3BA8-A2A3-433A-84C6-6B2BD60BF18C}" srcOrd="0" destOrd="0" presId="urn:microsoft.com/office/officeart/2009/3/layout/IncreasingArrowsProcess"/>
    <dgm:cxn modelId="{3A3A7D3A-6E9E-435B-9672-77F1D7F3BA3F}" srcId="{62304DAB-542C-4877-87A6-D2380F27FAE3}" destId="{88D696B7-E4C7-4D83-BCB3-5CD6BB72BA1D}" srcOrd="1" destOrd="0" parTransId="{F9198068-98DC-44ED-8E3D-C036A441057B}" sibTransId="{C6C79B57-F154-4543-A1B3-7A9504162A42}"/>
    <dgm:cxn modelId="{5982BC91-5C4F-4E16-AF5C-368020FF16C5}" type="presOf" srcId="{88F5090D-FBD3-4958-BE02-D643AFA04C6D}" destId="{66EB3BA8-A2A3-433A-84C6-6B2BD60BF18C}" srcOrd="0" destOrd="1" presId="urn:microsoft.com/office/officeart/2009/3/layout/IncreasingArrowsProcess"/>
    <dgm:cxn modelId="{55BA0D62-425D-4D7C-862E-491919D12421}" srcId="{C4C00E10-E648-4BB8-9682-B5862B52BCFE}" destId="{36A6A00A-A3EF-4B63-BD0E-A51B498C2801}" srcOrd="1" destOrd="0" parTransId="{EC6FD792-A972-4CC6-98F8-9649307A9BC2}" sibTransId="{0F391DEE-A58E-4DB3-9EE9-AB33D74480B9}"/>
    <dgm:cxn modelId="{76CE7C21-3799-4FCC-BAD1-1627799ECF32}" type="presOf" srcId="{96A1090C-BA62-488B-8CCB-0BFA39A9C56A}" destId="{66EB3BA8-A2A3-433A-84C6-6B2BD60BF18C}" srcOrd="0" destOrd="2" presId="urn:microsoft.com/office/officeart/2009/3/layout/IncreasingArrowsProcess"/>
    <dgm:cxn modelId="{0BBA20C0-605D-44B5-8C6C-6AB5D2CBF568}" type="presOf" srcId="{C4C00E10-E648-4BB8-9682-B5862B52BCFE}" destId="{CB3D61BA-C6A6-4E4C-890A-627BE3C0A92D}" srcOrd="0" destOrd="0" presId="urn:microsoft.com/office/officeart/2009/3/layout/IncreasingArrowsProcess"/>
    <dgm:cxn modelId="{E3CA4122-EAC7-424D-A2FC-3D5B0F395451}" srcId="{C4C00E10-E648-4BB8-9682-B5862B52BCFE}" destId="{1F1EE90D-7788-4149-8275-1725E9E92BD3}" srcOrd="4" destOrd="0" parTransId="{BC42BC03-85A5-4EC9-B1FA-195DB80AB66B}" sibTransId="{F0C62876-8E4E-42FB-940C-021407659F78}"/>
    <dgm:cxn modelId="{A68B48C7-A076-4C70-9140-58AAE762C7D6}" type="presOf" srcId="{BD2FBD21-14AB-4187-B3D6-42E7B20213EE}" destId="{B21363C3-74F4-4EC4-B713-371D0BD92183}" srcOrd="0" destOrd="2" presId="urn:microsoft.com/office/officeart/2009/3/layout/IncreasingArrowsProcess"/>
    <dgm:cxn modelId="{36076B1F-3E0F-43F7-A145-92C5E2BCEC94}" type="presOf" srcId="{D76A1029-2E63-4AFB-83FE-9299F1B4D4C7}" destId="{1599BF34-5B9F-4743-BA95-DE3A2995F204}" srcOrd="0" destOrd="2" presId="urn:microsoft.com/office/officeart/2009/3/layout/IncreasingArrowsProcess"/>
    <dgm:cxn modelId="{62C1B3AB-6DB9-447A-BFEA-9A1AFD1129EB}" srcId="{E84EFE6E-462B-47AA-A1C2-26C009CFB5EC}" destId="{08764815-B81F-4212-97FA-4D394210026E}" srcOrd="2" destOrd="0" parTransId="{F6412772-D5A4-478C-8F01-B298EE7B6BE3}" sibTransId="{B9CE6A5F-F0A1-45C6-84F6-63B4FB671C66}"/>
    <dgm:cxn modelId="{7D5C2DDF-4408-4CB5-8F98-F15BF98789BB}" type="presOf" srcId="{62304DAB-542C-4877-87A6-D2380F27FAE3}" destId="{E30567D7-3527-4A20-819F-C8EDE98B8CC5}" srcOrd="0" destOrd="0" presId="urn:microsoft.com/office/officeart/2009/3/layout/IncreasingArrowsProcess"/>
    <dgm:cxn modelId="{0F5C5A7B-5D3D-4DC1-9521-0E2BB1AF1DE3}" srcId="{08764815-B81F-4212-97FA-4D394210026E}" destId="{88F5090D-FBD3-4958-BE02-D643AFA04C6D}" srcOrd="1" destOrd="0" parTransId="{BC067493-00C4-4D9F-B2B8-3DDAF3E590F5}" sibTransId="{A78701DC-0484-4553-B72A-9268D88386A1}"/>
    <dgm:cxn modelId="{78D66E56-3E57-4236-95A8-208D213D5E77}" type="presOf" srcId="{69350DF8-1F4B-44AE-AC3A-FE267869B473}" destId="{66EB3BA8-A2A3-433A-84C6-6B2BD60BF18C}" srcOrd="0" destOrd="3" presId="urn:microsoft.com/office/officeart/2009/3/layout/IncreasingArrowsProcess"/>
    <dgm:cxn modelId="{C7668C17-72D2-47AC-BFBE-393C083BEA61}" srcId="{C4C00E10-E648-4BB8-9682-B5862B52BCFE}" destId="{14BF60D7-4E5C-472F-8B95-3CBFE889FC40}" srcOrd="0" destOrd="0" parTransId="{6B5EB6E9-4DB7-4E75-8058-A2FEAA066D8F}" sibTransId="{B3625498-D4F7-4F68-A629-B7EF3643C86D}"/>
    <dgm:cxn modelId="{3C21FE12-D57E-48D0-BB2E-BA8C66CDC269}" srcId="{08764815-B81F-4212-97FA-4D394210026E}" destId="{69350DF8-1F4B-44AE-AC3A-FE267869B473}" srcOrd="3" destOrd="0" parTransId="{E8574BB7-AE31-452A-9ACF-023565B4669C}" sibTransId="{E20BE76E-2351-444A-AF89-02679BD2CC51}"/>
    <dgm:cxn modelId="{028F8750-88C2-4823-A115-E31AB6B4990D}" type="presOf" srcId="{56756299-C63B-4772-98F8-7ADD0D309D4D}" destId="{1599BF34-5B9F-4743-BA95-DE3A2995F204}" srcOrd="0" destOrd="3" presId="urn:microsoft.com/office/officeart/2009/3/layout/IncreasingArrowsProcess"/>
    <dgm:cxn modelId="{C237E70B-E378-42AA-ADBA-2F2A39F97667}" type="presOf" srcId="{6FAE1B42-A171-414B-9532-A1CC037D3CF2}" destId="{B21363C3-74F4-4EC4-B713-371D0BD92183}" srcOrd="0" destOrd="3" presId="urn:microsoft.com/office/officeart/2009/3/layout/IncreasingArrowsProcess"/>
    <dgm:cxn modelId="{CF5EC699-0ED6-44E8-BC3C-8B85C913DCE3}" srcId="{E84EFE6E-462B-47AA-A1C2-26C009CFB5EC}" destId="{C4C00E10-E648-4BB8-9682-B5862B52BCFE}" srcOrd="1" destOrd="0" parTransId="{9EE105C4-D493-47AB-B64E-E5FA52B86797}" sibTransId="{4A9E2E12-D943-494C-B362-4FB8871FBF8C}"/>
    <dgm:cxn modelId="{3355C106-6351-46E1-9486-A4AF59E328C9}" type="presOf" srcId="{1F1EE90D-7788-4149-8275-1725E9E92BD3}" destId="{1599BF34-5B9F-4743-BA95-DE3A2995F204}" srcOrd="0" destOrd="4" presId="urn:microsoft.com/office/officeart/2009/3/layout/IncreasingArrowsProcess"/>
    <dgm:cxn modelId="{5063672E-A610-4D2C-8510-7DA3D678B6C6}" srcId="{62304DAB-542C-4877-87A6-D2380F27FAE3}" destId="{412C09A9-42AA-4308-9D52-0BB24A760922}" srcOrd="0" destOrd="0" parTransId="{26F0A94D-2018-4E8C-B833-3180C756F8E1}" sibTransId="{1576BA71-1480-476A-A4CD-7B69B9C64448}"/>
    <dgm:cxn modelId="{422C20B9-D3F5-4C85-9B96-5C22857A0BB0}" type="presOf" srcId="{412C09A9-42AA-4308-9D52-0BB24A760922}" destId="{B21363C3-74F4-4EC4-B713-371D0BD92183}" srcOrd="0" destOrd="0" presId="urn:microsoft.com/office/officeart/2009/3/layout/IncreasingArrowsProcess"/>
    <dgm:cxn modelId="{85678E3C-1017-4A0F-9784-1202405B28E6}" type="presOf" srcId="{14BF60D7-4E5C-472F-8B95-3CBFE889FC40}" destId="{1599BF34-5B9F-4743-BA95-DE3A2995F204}" srcOrd="0" destOrd="0" presId="urn:microsoft.com/office/officeart/2009/3/layout/IncreasingArrowsProcess"/>
    <dgm:cxn modelId="{D2785974-4893-44B6-8F07-DE9BE21B2D26}" type="presOf" srcId="{36A6A00A-A3EF-4B63-BD0E-A51B498C2801}" destId="{1599BF34-5B9F-4743-BA95-DE3A2995F204}" srcOrd="0" destOrd="1" presId="urn:microsoft.com/office/officeart/2009/3/layout/IncreasingArrowsProcess"/>
    <dgm:cxn modelId="{9F2B0F2A-79EF-4EDE-B5A8-8D80524229C7}" srcId="{62304DAB-542C-4877-87A6-D2380F27FAE3}" destId="{BD2FBD21-14AB-4187-B3D6-42E7B20213EE}" srcOrd="2" destOrd="0" parTransId="{C1C82E0B-AB3C-49E3-B524-60C7C456EDEB}" sibTransId="{1E055ABF-AF66-4449-B5BB-873BA0AB2B0A}"/>
    <dgm:cxn modelId="{A4770FFB-3958-42F1-A147-83A71969FD85}" type="presOf" srcId="{88D696B7-E4C7-4D83-BCB3-5CD6BB72BA1D}" destId="{B21363C3-74F4-4EC4-B713-371D0BD92183}" srcOrd="0" destOrd="1" presId="urn:microsoft.com/office/officeart/2009/3/layout/IncreasingArrowsProcess"/>
    <dgm:cxn modelId="{AD8B87E4-508B-4A00-B14A-4F234F4F5CA5}" type="presOf" srcId="{FAE79118-D1A8-4ABC-BDCD-3437FFE4B96D}" destId="{B21363C3-74F4-4EC4-B713-371D0BD92183}" srcOrd="0" destOrd="4" presId="urn:microsoft.com/office/officeart/2009/3/layout/IncreasingArrowsProcess"/>
    <dgm:cxn modelId="{F5D4E997-A4D8-4511-A585-17D9A40F125F}" srcId="{62304DAB-542C-4877-87A6-D2380F27FAE3}" destId="{6FAE1B42-A171-414B-9532-A1CC037D3CF2}" srcOrd="3" destOrd="0" parTransId="{2189F594-4513-407A-B44C-5ACDCF7CF166}" sibTransId="{E3A12D3A-3A95-4A75-AB22-22CE6599E706}"/>
    <dgm:cxn modelId="{8ADD5BB4-9116-4BA6-A0F7-CC277BC01638}" srcId="{62304DAB-542C-4877-87A6-D2380F27FAE3}" destId="{FAE79118-D1A8-4ABC-BDCD-3437FFE4B96D}" srcOrd="4" destOrd="0" parTransId="{9BF3555A-4F61-4E2E-ACF8-2782BAFEC233}" sibTransId="{C8530597-C5CA-45D4-AEA9-1EE9E4170FB2}"/>
    <dgm:cxn modelId="{D0D2947D-FF39-4BDA-AB18-9EA28ED720A4}" srcId="{E84EFE6E-462B-47AA-A1C2-26C009CFB5EC}" destId="{62304DAB-542C-4877-87A6-D2380F27FAE3}" srcOrd="0" destOrd="0" parTransId="{1672BD9E-DE46-4378-A4BB-0F70247AD109}" sibTransId="{FA928A40-A00E-493F-9438-934288ECF023}"/>
    <dgm:cxn modelId="{945D0F15-ABC4-48CD-9F19-041E3C375CEB}" type="presOf" srcId="{E84EFE6E-462B-47AA-A1C2-26C009CFB5EC}" destId="{08C532F9-376D-4F87-8D78-C4951D83D366}" srcOrd="0" destOrd="0" presId="urn:microsoft.com/office/officeart/2009/3/layout/IncreasingArrowsProcess"/>
    <dgm:cxn modelId="{BBFF5885-AFB2-45D2-A64D-96CB008FCF6C}" srcId="{08764815-B81F-4212-97FA-4D394210026E}" destId="{96A1090C-BA62-488B-8CCB-0BFA39A9C56A}" srcOrd="2" destOrd="0" parTransId="{B1682D86-C729-417B-AC7C-D71ABDF1C486}" sibTransId="{45E487A9-F55C-41E2-AE1C-F9734B20AD1E}"/>
    <dgm:cxn modelId="{D5EEC067-BAF5-4E9A-BCEB-34AEADF888B3}" srcId="{C4C00E10-E648-4BB8-9682-B5862B52BCFE}" destId="{56756299-C63B-4772-98F8-7ADD0D309D4D}" srcOrd="3" destOrd="0" parTransId="{1BEA35C2-9B1E-49A7-8838-B7EC04F8596C}" sibTransId="{E1C2BF47-9CEC-4B06-A7BF-9E3B5DDFFB82}"/>
    <dgm:cxn modelId="{87116847-AA25-40DE-A1E5-F0E4EE71E932}" type="presParOf" srcId="{08C532F9-376D-4F87-8D78-C4951D83D366}" destId="{E30567D7-3527-4A20-819F-C8EDE98B8CC5}" srcOrd="0" destOrd="0" presId="urn:microsoft.com/office/officeart/2009/3/layout/IncreasingArrowsProcess"/>
    <dgm:cxn modelId="{FE0ECE7E-7143-4198-8143-BCA69B82F7E2}" type="presParOf" srcId="{08C532F9-376D-4F87-8D78-C4951D83D366}" destId="{B21363C3-74F4-4EC4-B713-371D0BD92183}" srcOrd="1" destOrd="0" presId="urn:microsoft.com/office/officeart/2009/3/layout/IncreasingArrowsProcess"/>
    <dgm:cxn modelId="{3E9901DF-D781-4D2A-A0CE-C1AD020BC456}" type="presParOf" srcId="{08C532F9-376D-4F87-8D78-C4951D83D366}" destId="{CB3D61BA-C6A6-4E4C-890A-627BE3C0A92D}" srcOrd="2" destOrd="0" presId="urn:microsoft.com/office/officeart/2009/3/layout/IncreasingArrowsProcess"/>
    <dgm:cxn modelId="{247CEB06-9411-40D8-8266-3BDD40ACB2D2}" type="presParOf" srcId="{08C532F9-376D-4F87-8D78-C4951D83D366}" destId="{1599BF34-5B9F-4743-BA95-DE3A2995F204}" srcOrd="3" destOrd="0" presId="urn:microsoft.com/office/officeart/2009/3/layout/IncreasingArrowsProcess"/>
    <dgm:cxn modelId="{1926FCE8-A554-459F-891B-82CB5D602E92}" type="presParOf" srcId="{08C532F9-376D-4F87-8D78-C4951D83D366}" destId="{7433A7B7-EE14-47C5-8141-B6F92DF631AA}" srcOrd="4" destOrd="0" presId="urn:microsoft.com/office/officeart/2009/3/layout/IncreasingArrowsProcess"/>
    <dgm:cxn modelId="{C318E6DC-B349-4FB8-B593-5F23A52693FA}" type="presParOf" srcId="{08C532F9-376D-4F87-8D78-C4951D83D366}" destId="{66EB3BA8-A2A3-433A-84C6-6B2BD60BF18C}"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0567D7-3527-4A20-819F-C8EDE98B8CC5}">
      <dsp:nvSpPr>
        <dsp:cNvPr id="0" name=""/>
        <dsp:cNvSpPr/>
      </dsp:nvSpPr>
      <dsp:spPr>
        <a:xfrm>
          <a:off x="0" y="502819"/>
          <a:ext cx="8222780" cy="1197550"/>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254000" bIns="190111" numCol="1" spcCol="1270" anchor="ctr" anchorCtr="0">
          <a:noAutofit/>
        </a:bodyPr>
        <a:lstStyle/>
        <a:p>
          <a:pPr lvl="0" algn="l" defTabSz="1022350">
            <a:lnSpc>
              <a:spcPct val="90000"/>
            </a:lnSpc>
            <a:spcBef>
              <a:spcPct val="0"/>
            </a:spcBef>
            <a:spcAft>
              <a:spcPct val="35000"/>
            </a:spcAft>
          </a:pPr>
          <a:r>
            <a:rPr lang="en-GB" sz="2300" kern="1200"/>
            <a:t>(2015)</a:t>
          </a:r>
        </a:p>
      </dsp:txBody>
      <dsp:txXfrm>
        <a:off x="0" y="802207"/>
        <a:ext cx="7923393" cy="598775"/>
      </dsp:txXfrm>
    </dsp:sp>
    <dsp:sp modelId="{B21363C3-74F4-4EC4-B713-371D0BD92183}">
      <dsp:nvSpPr>
        <dsp:cNvPr id="0" name=""/>
        <dsp:cNvSpPr/>
      </dsp:nvSpPr>
      <dsp:spPr>
        <a:xfrm>
          <a:off x="0" y="1426303"/>
          <a:ext cx="2532616" cy="2306922"/>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a:t>Legacy R&amp;A process</a:t>
          </a:r>
        </a:p>
        <a:p>
          <a:pPr lvl="0" algn="l" defTabSz="711200">
            <a:lnSpc>
              <a:spcPct val="90000"/>
            </a:lnSpc>
            <a:spcBef>
              <a:spcPct val="0"/>
            </a:spcBef>
            <a:spcAft>
              <a:spcPct val="35000"/>
            </a:spcAft>
          </a:pPr>
          <a:r>
            <a:rPr lang="en-GB" sz="1600" kern="1200"/>
            <a:t>Data-centric integration</a:t>
          </a:r>
        </a:p>
        <a:p>
          <a:pPr lvl="0" algn="l" defTabSz="711200">
            <a:lnSpc>
              <a:spcPct val="90000"/>
            </a:lnSpc>
            <a:spcBef>
              <a:spcPct val="0"/>
            </a:spcBef>
            <a:spcAft>
              <a:spcPct val="35000"/>
            </a:spcAft>
          </a:pPr>
          <a:r>
            <a:rPr lang="en-GB" sz="1600" kern="1200"/>
            <a:t>Physical sub-systems integration</a:t>
          </a:r>
        </a:p>
        <a:p>
          <a:pPr lvl="0" algn="l" defTabSz="711200">
            <a:lnSpc>
              <a:spcPct val="90000"/>
            </a:lnSpc>
            <a:spcBef>
              <a:spcPct val="0"/>
            </a:spcBef>
            <a:spcAft>
              <a:spcPct val="35000"/>
            </a:spcAft>
          </a:pPr>
          <a:r>
            <a:rPr lang="en-GB" sz="1600" kern="1200"/>
            <a:t>Partial modular systems</a:t>
          </a:r>
        </a:p>
        <a:p>
          <a:pPr lvl="0" algn="l" defTabSz="711200">
            <a:lnSpc>
              <a:spcPct val="90000"/>
            </a:lnSpc>
            <a:spcBef>
              <a:spcPct val="0"/>
            </a:spcBef>
            <a:spcAft>
              <a:spcPct val="35000"/>
            </a:spcAft>
          </a:pPr>
          <a:r>
            <a:rPr lang="en-GB" sz="1600" kern="1200"/>
            <a:t>Basic reconfiguration capabilities</a:t>
          </a:r>
        </a:p>
      </dsp:txBody>
      <dsp:txXfrm>
        <a:off x="0" y="1426303"/>
        <a:ext cx="2532616" cy="2306922"/>
      </dsp:txXfrm>
    </dsp:sp>
    <dsp:sp modelId="{CB3D61BA-C6A6-4E4C-890A-627BE3C0A92D}">
      <dsp:nvSpPr>
        <dsp:cNvPr id="0" name=""/>
        <dsp:cNvSpPr/>
      </dsp:nvSpPr>
      <dsp:spPr>
        <a:xfrm>
          <a:off x="2532616" y="902002"/>
          <a:ext cx="5690163" cy="1197550"/>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254000" bIns="190111" numCol="1" spcCol="1270" anchor="ctr" anchorCtr="0">
          <a:noAutofit/>
        </a:bodyPr>
        <a:lstStyle/>
        <a:p>
          <a:pPr lvl="0" algn="l" defTabSz="1022350">
            <a:lnSpc>
              <a:spcPct val="90000"/>
            </a:lnSpc>
            <a:spcBef>
              <a:spcPct val="0"/>
            </a:spcBef>
            <a:spcAft>
              <a:spcPct val="35000"/>
            </a:spcAft>
          </a:pPr>
          <a:r>
            <a:rPr lang="en-GB" sz="2300" kern="1200"/>
            <a:t>(2020)</a:t>
          </a:r>
        </a:p>
      </dsp:txBody>
      <dsp:txXfrm>
        <a:off x="2532616" y="1201390"/>
        <a:ext cx="5390776" cy="598775"/>
      </dsp:txXfrm>
    </dsp:sp>
    <dsp:sp modelId="{1599BF34-5B9F-4743-BA95-DE3A2995F204}">
      <dsp:nvSpPr>
        <dsp:cNvPr id="0" name=""/>
        <dsp:cNvSpPr/>
      </dsp:nvSpPr>
      <dsp:spPr>
        <a:xfrm>
          <a:off x="2532616" y="1825486"/>
          <a:ext cx="2532616" cy="2306922"/>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a:t>Modular R&amp;A process</a:t>
          </a:r>
        </a:p>
        <a:p>
          <a:pPr lvl="0" algn="l" defTabSz="711200">
            <a:lnSpc>
              <a:spcPct val="90000"/>
            </a:lnSpc>
            <a:spcBef>
              <a:spcPct val="0"/>
            </a:spcBef>
            <a:spcAft>
              <a:spcPct val="35000"/>
            </a:spcAft>
          </a:pPr>
          <a:r>
            <a:rPr lang="en-GB" sz="1600" kern="1200"/>
            <a:t>Data-centric and Service Oriented integration</a:t>
          </a:r>
        </a:p>
        <a:p>
          <a:pPr lvl="0" algn="l" defTabSz="711200">
            <a:lnSpc>
              <a:spcPct val="90000"/>
            </a:lnSpc>
            <a:spcBef>
              <a:spcPct val="0"/>
            </a:spcBef>
            <a:spcAft>
              <a:spcPct val="35000"/>
            </a:spcAft>
          </a:pPr>
          <a:r>
            <a:rPr lang="en-GB" sz="1600" kern="1200"/>
            <a:t>Physical and logical sub-system integration</a:t>
          </a:r>
        </a:p>
        <a:p>
          <a:pPr lvl="0" algn="l" defTabSz="711200">
            <a:lnSpc>
              <a:spcPct val="90000"/>
            </a:lnSpc>
            <a:spcBef>
              <a:spcPct val="0"/>
            </a:spcBef>
            <a:spcAft>
              <a:spcPct val="35000"/>
            </a:spcAft>
          </a:pPr>
          <a:r>
            <a:rPr lang="en-GB" sz="1600" kern="1200"/>
            <a:t>Modular systems</a:t>
          </a:r>
        </a:p>
        <a:p>
          <a:pPr lvl="0" algn="l" defTabSz="711200">
            <a:lnSpc>
              <a:spcPct val="90000"/>
            </a:lnSpc>
            <a:spcBef>
              <a:spcPct val="0"/>
            </a:spcBef>
            <a:spcAft>
              <a:spcPct val="35000"/>
            </a:spcAft>
          </a:pPr>
          <a:r>
            <a:rPr lang="en-GB" sz="1600" kern="1200"/>
            <a:t>Partial reconfiguration capabilities</a:t>
          </a:r>
        </a:p>
      </dsp:txBody>
      <dsp:txXfrm>
        <a:off x="2532616" y="1825486"/>
        <a:ext cx="2532616" cy="2306922"/>
      </dsp:txXfrm>
    </dsp:sp>
    <dsp:sp modelId="{7433A7B7-EE14-47C5-8141-B6F92DF631AA}">
      <dsp:nvSpPr>
        <dsp:cNvPr id="0" name=""/>
        <dsp:cNvSpPr/>
      </dsp:nvSpPr>
      <dsp:spPr>
        <a:xfrm>
          <a:off x="5065232" y="1301186"/>
          <a:ext cx="3157547" cy="1197550"/>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254000" bIns="190111" numCol="1" spcCol="1270" anchor="ctr" anchorCtr="0">
          <a:noAutofit/>
        </a:bodyPr>
        <a:lstStyle/>
        <a:p>
          <a:pPr lvl="0" algn="l" defTabSz="1022350">
            <a:lnSpc>
              <a:spcPct val="90000"/>
            </a:lnSpc>
            <a:spcBef>
              <a:spcPct val="0"/>
            </a:spcBef>
            <a:spcAft>
              <a:spcPct val="35000"/>
            </a:spcAft>
          </a:pPr>
          <a:r>
            <a:rPr lang="en-GB" sz="2300" kern="1200"/>
            <a:t>(2035)</a:t>
          </a:r>
        </a:p>
      </dsp:txBody>
      <dsp:txXfrm>
        <a:off x="5065232" y="1600574"/>
        <a:ext cx="2858160" cy="598775"/>
      </dsp:txXfrm>
    </dsp:sp>
    <dsp:sp modelId="{66EB3BA8-A2A3-433A-84C6-6B2BD60BF18C}">
      <dsp:nvSpPr>
        <dsp:cNvPr id="0" name=""/>
        <dsp:cNvSpPr/>
      </dsp:nvSpPr>
      <dsp:spPr>
        <a:xfrm>
          <a:off x="5065232" y="2224670"/>
          <a:ext cx="2532616" cy="2273160"/>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GB" sz="1600" kern="1200"/>
            <a:t>Capabilities R&amp;A process</a:t>
          </a:r>
        </a:p>
        <a:p>
          <a:pPr lvl="0" algn="l" defTabSz="711200">
            <a:lnSpc>
              <a:spcPct val="90000"/>
            </a:lnSpc>
            <a:spcBef>
              <a:spcPct val="0"/>
            </a:spcBef>
            <a:spcAft>
              <a:spcPct val="35000"/>
            </a:spcAft>
          </a:pPr>
          <a:r>
            <a:rPr lang="en-GB" sz="1600" kern="1200"/>
            <a:t>Service and Capability Oriented Integration</a:t>
          </a:r>
        </a:p>
        <a:p>
          <a:pPr lvl="0" algn="l" defTabSz="711200">
            <a:lnSpc>
              <a:spcPct val="90000"/>
            </a:lnSpc>
            <a:spcBef>
              <a:spcPct val="0"/>
            </a:spcBef>
            <a:spcAft>
              <a:spcPct val="35000"/>
            </a:spcAft>
          </a:pPr>
          <a:r>
            <a:rPr lang="en-GB" sz="1600" kern="1200"/>
            <a:t>Capabilities based integration</a:t>
          </a:r>
        </a:p>
        <a:p>
          <a:pPr lvl="0" algn="l" defTabSz="711200">
            <a:lnSpc>
              <a:spcPct val="90000"/>
            </a:lnSpc>
            <a:spcBef>
              <a:spcPct val="0"/>
            </a:spcBef>
            <a:spcAft>
              <a:spcPct val="35000"/>
            </a:spcAft>
          </a:pPr>
          <a:r>
            <a:rPr lang="en-GB" sz="1600" kern="1200"/>
            <a:t>Abstracted Systems</a:t>
          </a:r>
        </a:p>
        <a:p>
          <a:pPr lvl="0" algn="l" defTabSz="711200">
            <a:lnSpc>
              <a:spcPct val="90000"/>
            </a:lnSpc>
            <a:spcBef>
              <a:spcPct val="0"/>
            </a:spcBef>
            <a:spcAft>
              <a:spcPct val="35000"/>
            </a:spcAft>
          </a:pPr>
          <a:r>
            <a:rPr lang="en-GB" sz="1600" kern="1200"/>
            <a:t>Capabilities adaptation</a:t>
          </a:r>
        </a:p>
      </dsp:txBody>
      <dsp:txXfrm>
        <a:off x="5065232" y="2224670"/>
        <a:ext cx="2532616" cy="2273160"/>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image" Target="../media/image6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458" name="Rectangle 2"/>
          <p:cNvSpPr>
            <a:spLocks noGrp="1" noChangeArrowheads="1"/>
          </p:cNvSpPr>
          <p:nvPr>
            <p:ph type="hdr" sz="quarter"/>
          </p:nvPr>
        </p:nvSpPr>
        <p:spPr bwMode="auto">
          <a:xfrm>
            <a:off x="0" y="1"/>
            <a:ext cx="3076575" cy="511175"/>
          </a:xfrm>
          <a:prstGeom prst="rect">
            <a:avLst/>
          </a:prstGeom>
          <a:noFill/>
          <a:ln>
            <a:noFill/>
          </a:ln>
          <a:effectLst/>
          <a:extLst/>
        </p:spPr>
        <p:txBody>
          <a:bodyPr vert="horz" wrap="square" lIns="91433" tIns="45716" rIns="91433" bIns="45716" numCol="1" anchor="t" anchorCtr="0" compatLnSpc="1">
            <a:prstTxWarp prst="textNoShape">
              <a:avLst/>
            </a:prstTxWarp>
          </a:bodyPr>
          <a:lstStyle>
            <a:lvl1pPr algn="l" eaLnBrk="0" hangingPunct="0">
              <a:defRPr sz="1200"/>
            </a:lvl1pPr>
          </a:lstStyle>
          <a:p>
            <a:pPr>
              <a:defRPr/>
            </a:pPr>
            <a:endParaRPr lang="en-US"/>
          </a:p>
        </p:txBody>
      </p:sp>
      <p:sp>
        <p:nvSpPr>
          <p:cNvPr id="275459" name="Rectangle 3"/>
          <p:cNvSpPr>
            <a:spLocks noGrp="1" noChangeArrowheads="1"/>
          </p:cNvSpPr>
          <p:nvPr>
            <p:ph type="dt" sz="quarter" idx="1"/>
          </p:nvPr>
        </p:nvSpPr>
        <p:spPr bwMode="auto">
          <a:xfrm>
            <a:off x="4021139" y="1"/>
            <a:ext cx="3076575" cy="511175"/>
          </a:xfrm>
          <a:prstGeom prst="rect">
            <a:avLst/>
          </a:prstGeom>
          <a:noFill/>
          <a:ln>
            <a:noFill/>
          </a:ln>
          <a:effectLst/>
          <a:extLst/>
        </p:spPr>
        <p:txBody>
          <a:bodyPr vert="horz" wrap="square" lIns="91433" tIns="45716" rIns="91433" bIns="45716" numCol="1" anchor="t" anchorCtr="0" compatLnSpc="1">
            <a:prstTxWarp prst="textNoShape">
              <a:avLst/>
            </a:prstTxWarp>
          </a:bodyPr>
          <a:lstStyle>
            <a:lvl1pPr algn="r" eaLnBrk="0" hangingPunct="0">
              <a:defRPr sz="1200"/>
            </a:lvl1pPr>
          </a:lstStyle>
          <a:p>
            <a:pPr>
              <a:defRPr/>
            </a:pPr>
            <a:fld id="{DBA1494E-7B48-4766-9794-B7B6F990B5FF}" type="datetimeFigureOut">
              <a:rPr lang="en-US"/>
              <a:pPr>
                <a:defRPr/>
              </a:pPr>
              <a:t>6/3/2014</a:t>
            </a:fld>
            <a:endParaRPr lang="en-US"/>
          </a:p>
        </p:txBody>
      </p:sp>
      <p:sp>
        <p:nvSpPr>
          <p:cNvPr id="275460" name="Rectangle 4"/>
          <p:cNvSpPr>
            <a:spLocks noGrp="1" noChangeArrowheads="1"/>
          </p:cNvSpPr>
          <p:nvPr>
            <p:ph type="ftr" sz="quarter" idx="2"/>
          </p:nvPr>
        </p:nvSpPr>
        <p:spPr bwMode="auto">
          <a:xfrm>
            <a:off x="0" y="9721851"/>
            <a:ext cx="3076575" cy="511175"/>
          </a:xfrm>
          <a:prstGeom prst="rect">
            <a:avLst/>
          </a:prstGeom>
          <a:noFill/>
          <a:ln>
            <a:noFill/>
          </a:ln>
          <a:effectLst/>
          <a:extLst/>
        </p:spPr>
        <p:txBody>
          <a:bodyPr vert="horz" wrap="square" lIns="91433" tIns="45716" rIns="91433" bIns="45716" numCol="1" anchor="b" anchorCtr="0" compatLnSpc="1">
            <a:prstTxWarp prst="textNoShape">
              <a:avLst/>
            </a:prstTxWarp>
          </a:bodyPr>
          <a:lstStyle>
            <a:lvl1pPr algn="l" eaLnBrk="0" hangingPunct="0">
              <a:defRPr sz="1200"/>
            </a:lvl1pPr>
          </a:lstStyle>
          <a:p>
            <a:pPr>
              <a:defRPr/>
            </a:pPr>
            <a:endParaRPr lang="en-US"/>
          </a:p>
        </p:txBody>
      </p:sp>
      <p:sp>
        <p:nvSpPr>
          <p:cNvPr id="275461" name="Rectangle 5"/>
          <p:cNvSpPr>
            <a:spLocks noGrp="1" noChangeArrowheads="1"/>
          </p:cNvSpPr>
          <p:nvPr>
            <p:ph type="sldNum" sz="quarter" idx="3"/>
          </p:nvPr>
        </p:nvSpPr>
        <p:spPr bwMode="auto">
          <a:xfrm>
            <a:off x="4021139" y="9721851"/>
            <a:ext cx="3076575" cy="511175"/>
          </a:xfrm>
          <a:prstGeom prst="rect">
            <a:avLst/>
          </a:prstGeom>
          <a:noFill/>
          <a:ln>
            <a:noFill/>
          </a:ln>
          <a:effectLst/>
          <a:extLst/>
        </p:spPr>
        <p:txBody>
          <a:bodyPr vert="horz" wrap="square" lIns="91433" tIns="45716" rIns="91433" bIns="45716" numCol="1" anchor="b" anchorCtr="0" compatLnSpc="1">
            <a:prstTxWarp prst="textNoShape">
              <a:avLst/>
            </a:prstTxWarp>
          </a:bodyPr>
          <a:lstStyle>
            <a:lvl1pPr algn="r" eaLnBrk="0" hangingPunct="0">
              <a:defRPr sz="1200"/>
            </a:lvl1pPr>
          </a:lstStyle>
          <a:p>
            <a:pPr>
              <a:defRPr/>
            </a:pPr>
            <a:fld id="{93F739B5-CB9A-414E-8F92-D9660F46507F}" type="slidenum">
              <a:rPr lang="en-US"/>
              <a:pPr>
                <a:defRPr/>
              </a:pPr>
              <a:t>‹#›</a:t>
            </a:fld>
            <a:endParaRPr lang="en-US"/>
          </a:p>
        </p:txBody>
      </p:sp>
    </p:spTree>
    <p:extLst>
      <p:ext uri="{BB962C8B-B14F-4D97-AF65-F5344CB8AC3E}">
        <p14:creationId xmlns:p14="http://schemas.microsoft.com/office/powerpoint/2010/main" val="1926058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
            <a:ext cx="3076575" cy="511175"/>
          </a:xfrm>
          <a:prstGeom prst="rect">
            <a:avLst/>
          </a:prstGeom>
          <a:noFill/>
          <a:ln>
            <a:noFill/>
          </a:ln>
          <a:effectLst/>
          <a:extLst/>
        </p:spPr>
        <p:txBody>
          <a:bodyPr vert="horz" wrap="square" lIns="99040" tIns="49521" rIns="99040" bIns="49521" numCol="1" anchor="t" anchorCtr="0" compatLnSpc="1">
            <a:prstTxWarp prst="textNoShape">
              <a:avLst/>
            </a:prstTxWarp>
          </a:bodyPr>
          <a:lstStyle>
            <a:lvl1pPr algn="l" defTabSz="990527">
              <a:defRPr sz="1300" b="0">
                <a:solidFill>
                  <a:schemeClr val="tx1"/>
                </a:solidFill>
                <a:latin typeface="Arial" pitchFamily="34" charset="0"/>
              </a:defRPr>
            </a:lvl1pPr>
          </a:lstStyle>
          <a:p>
            <a:pPr>
              <a:defRPr/>
            </a:pPr>
            <a:endParaRPr lang="en-US"/>
          </a:p>
        </p:txBody>
      </p:sp>
      <p:sp>
        <p:nvSpPr>
          <p:cNvPr id="3075" name="Rectangle 3"/>
          <p:cNvSpPr>
            <a:spLocks noGrp="1" noChangeArrowheads="1"/>
          </p:cNvSpPr>
          <p:nvPr>
            <p:ph type="dt" idx="1"/>
          </p:nvPr>
        </p:nvSpPr>
        <p:spPr bwMode="auto">
          <a:xfrm>
            <a:off x="4021139" y="1"/>
            <a:ext cx="3076575" cy="511175"/>
          </a:xfrm>
          <a:prstGeom prst="rect">
            <a:avLst/>
          </a:prstGeom>
          <a:noFill/>
          <a:ln>
            <a:noFill/>
          </a:ln>
          <a:effectLst/>
          <a:extLst/>
        </p:spPr>
        <p:txBody>
          <a:bodyPr vert="horz" wrap="square" lIns="99040" tIns="49521" rIns="99040" bIns="49521" numCol="1" anchor="t" anchorCtr="0" compatLnSpc="1">
            <a:prstTxWarp prst="textNoShape">
              <a:avLst/>
            </a:prstTxWarp>
          </a:bodyPr>
          <a:lstStyle>
            <a:lvl1pPr algn="r" defTabSz="990527">
              <a:defRPr sz="1300" b="0">
                <a:solidFill>
                  <a:schemeClr val="tx1"/>
                </a:solidFill>
                <a:latin typeface="Arial" pitchFamily="34"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992188" y="769938"/>
            <a:ext cx="5114925" cy="38354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709613" y="4860926"/>
            <a:ext cx="5680075" cy="4605338"/>
          </a:xfrm>
          <a:prstGeom prst="rect">
            <a:avLst/>
          </a:prstGeom>
          <a:noFill/>
          <a:ln>
            <a:noFill/>
          </a:ln>
          <a:effectLst/>
          <a:extLst/>
        </p:spPr>
        <p:txBody>
          <a:bodyPr vert="horz" wrap="square" lIns="99040" tIns="49521" rIns="99040" bIns="49521"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3078" name="Rectangle 6"/>
          <p:cNvSpPr>
            <a:spLocks noGrp="1" noChangeArrowheads="1"/>
          </p:cNvSpPr>
          <p:nvPr>
            <p:ph type="ftr" sz="quarter" idx="4"/>
          </p:nvPr>
        </p:nvSpPr>
        <p:spPr bwMode="auto">
          <a:xfrm>
            <a:off x="0" y="9721851"/>
            <a:ext cx="3076575" cy="511175"/>
          </a:xfrm>
          <a:prstGeom prst="rect">
            <a:avLst/>
          </a:prstGeom>
          <a:noFill/>
          <a:ln>
            <a:noFill/>
          </a:ln>
          <a:effectLst/>
          <a:extLst/>
        </p:spPr>
        <p:txBody>
          <a:bodyPr vert="horz" wrap="square" lIns="99040" tIns="49521" rIns="99040" bIns="49521" numCol="1" anchor="b" anchorCtr="0" compatLnSpc="1">
            <a:prstTxWarp prst="textNoShape">
              <a:avLst/>
            </a:prstTxWarp>
          </a:bodyPr>
          <a:lstStyle>
            <a:lvl1pPr algn="l" defTabSz="990527">
              <a:defRPr sz="1300" b="0">
                <a:solidFill>
                  <a:schemeClr val="tx1"/>
                </a:solidFill>
                <a:latin typeface="Arial" pitchFamily="34" charset="0"/>
              </a:defRPr>
            </a:lvl1pPr>
          </a:lstStyle>
          <a:p>
            <a:pPr>
              <a:defRPr/>
            </a:pPr>
            <a:endParaRPr lang="en-US"/>
          </a:p>
        </p:txBody>
      </p:sp>
      <p:sp>
        <p:nvSpPr>
          <p:cNvPr id="3079" name="Rectangle 7"/>
          <p:cNvSpPr>
            <a:spLocks noGrp="1" noChangeArrowheads="1"/>
          </p:cNvSpPr>
          <p:nvPr>
            <p:ph type="sldNum" sz="quarter" idx="5"/>
          </p:nvPr>
        </p:nvSpPr>
        <p:spPr bwMode="auto">
          <a:xfrm>
            <a:off x="4021139" y="9721851"/>
            <a:ext cx="3076575" cy="511175"/>
          </a:xfrm>
          <a:prstGeom prst="rect">
            <a:avLst/>
          </a:prstGeom>
          <a:noFill/>
          <a:ln>
            <a:noFill/>
          </a:ln>
          <a:effectLst/>
          <a:extLst/>
        </p:spPr>
        <p:txBody>
          <a:bodyPr vert="horz" wrap="square" lIns="99040" tIns="49521" rIns="99040" bIns="49521" numCol="1" anchor="b" anchorCtr="0" compatLnSpc="1">
            <a:prstTxWarp prst="textNoShape">
              <a:avLst/>
            </a:prstTxWarp>
          </a:bodyPr>
          <a:lstStyle>
            <a:lvl1pPr algn="r" defTabSz="990527">
              <a:defRPr sz="1300" b="0">
                <a:solidFill>
                  <a:schemeClr val="tx1"/>
                </a:solidFill>
                <a:latin typeface="Arial" pitchFamily="34" charset="0"/>
              </a:defRPr>
            </a:lvl1pPr>
          </a:lstStyle>
          <a:p>
            <a:pPr>
              <a:defRPr/>
            </a:pPr>
            <a:fld id="{18BE76E8-1ADE-4D2A-855E-90E0E6966627}" type="slidenum">
              <a:rPr lang="de-DE"/>
              <a:pPr>
                <a:defRPr/>
              </a:pPr>
              <a:t>‹#›</a:t>
            </a:fld>
            <a:endParaRPr lang="de-DE"/>
          </a:p>
        </p:txBody>
      </p:sp>
    </p:spTree>
    <p:extLst>
      <p:ext uri="{BB962C8B-B14F-4D97-AF65-F5344CB8AC3E}">
        <p14:creationId xmlns:p14="http://schemas.microsoft.com/office/powerpoint/2010/main" val="13128457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992188" y="769938"/>
            <a:ext cx="5114925" cy="3835400"/>
          </a:xfrm>
          <a:ln/>
        </p:spPr>
      </p:sp>
      <p:sp>
        <p:nvSpPr>
          <p:cNvPr id="20482" name="Rectangle 3"/>
          <p:cNvSpPr>
            <a:spLocks noGrp="1" noChangeArrowheads="1"/>
          </p:cNvSpPr>
          <p:nvPr>
            <p:ph type="body" idx="1"/>
          </p:nvPr>
        </p:nvSpPr>
        <p:spPr>
          <a:noFill/>
        </p:spPr>
        <p:txBody>
          <a:bodyPr/>
          <a:lstStyle/>
          <a:p>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xfrm>
            <a:off x="993775" y="769938"/>
            <a:ext cx="5111750" cy="3835400"/>
          </a:xfrm>
          <a:ln/>
        </p:spPr>
      </p:sp>
      <p:sp>
        <p:nvSpPr>
          <p:cNvPr id="35842" name="Rectangle 3"/>
          <p:cNvSpPr>
            <a:spLocks noGrp="1" noChangeArrowheads="1"/>
          </p:cNvSpPr>
          <p:nvPr>
            <p:ph type="body" idx="1"/>
          </p:nvPr>
        </p:nvSpPr>
        <p:spPr>
          <a:noFill/>
        </p:spPr>
        <p:txBody>
          <a:bodyPr/>
          <a:lstStyle/>
          <a:p>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emf"/><Relationship Id="rId7" Type="http://schemas.openxmlformats.org/officeDocument/2006/relationships/image" Target="../media/image11.emf"/><Relationship Id="rId12" Type="http://schemas.openxmlformats.org/officeDocument/2006/relationships/image" Target="../media/image5.jpeg"/><Relationship Id="rId2" Type="http://schemas.openxmlformats.org/officeDocument/2006/relationships/image" Target="../media/image6.gif"/><Relationship Id="rId1" Type="http://schemas.openxmlformats.org/officeDocument/2006/relationships/slideMaster" Target="../slideMasters/slideMaster1.xml"/><Relationship Id="rId6" Type="http://schemas.openxmlformats.org/officeDocument/2006/relationships/image" Target="../media/image10.gif"/><Relationship Id="rId11" Type="http://schemas.openxmlformats.org/officeDocument/2006/relationships/image" Target="../media/image4.jpeg"/><Relationship Id="rId5" Type="http://schemas.openxmlformats.org/officeDocument/2006/relationships/image" Target="../media/image9.png"/><Relationship Id="rId10" Type="http://schemas.openxmlformats.org/officeDocument/2006/relationships/image" Target="../media/image3.jpeg"/><Relationship Id="rId4" Type="http://schemas.openxmlformats.org/officeDocument/2006/relationships/image" Target="../media/image8.gif"/><Relationship Id="rId9"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Ref idx="1001">
        <a:schemeClr val="bg1"/>
      </p:bgRef>
    </p:bg>
    <p:spTree>
      <p:nvGrpSpPr>
        <p:cNvPr id="1" name=""/>
        <p:cNvGrpSpPr/>
        <p:nvPr/>
      </p:nvGrpSpPr>
      <p:grpSpPr>
        <a:xfrm>
          <a:off x="0" y="0"/>
          <a:ext cx="0" cy="0"/>
          <a:chOff x="0" y="0"/>
          <a:chExt cx="0" cy="0"/>
        </a:xfrm>
      </p:grpSpPr>
      <p:sp>
        <p:nvSpPr>
          <p:cNvPr id="21" name="Rectangle 27"/>
          <p:cNvSpPr>
            <a:spLocks noChangeArrowheads="1"/>
          </p:cNvSpPr>
          <p:nvPr userDrawn="1"/>
        </p:nvSpPr>
        <p:spPr bwMode="auto">
          <a:xfrm>
            <a:off x="0" y="908650"/>
            <a:ext cx="9144000" cy="3893959"/>
          </a:xfrm>
          <a:prstGeom prst="rect">
            <a:avLst/>
          </a:prstGeom>
          <a:gradFill>
            <a:gsLst>
              <a:gs pos="0">
                <a:schemeClr val="accent1">
                  <a:tint val="66000"/>
                  <a:satMod val="160000"/>
                </a:schemeClr>
              </a:gs>
              <a:gs pos="50822">
                <a:srgbClr val="F7F8F9"/>
              </a:gs>
              <a:gs pos="33000">
                <a:srgbClr val="B1B6C5">
                  <a:alpha val="9000"/>
                  <a:lumMod val="0"/>
                  <a:lumOff val="100000"/>
                </a:srgbClr>
              </a:gs>
              <a:gs pos="100000">
                <a:schemeClr val="accent1">
                  <a:tint val="23500"/>
                  <a:satMod val="160000"/>
                </a:schemeClr>
              </a:gs>
            </a:gsLst>
            <a:lin ang="5400000" scaled="0"/>
          </a:gradFill>
          <a:ln>
            <a:noFill/>
          </a:ln>
          <a:effectLst/>
          <a:extLst/>
        </p:spPr>
        <p:txBody>
          <a:bodyPr wrap="none" anchor="ctr"/>
          <a:lstStyle/>
          <a:p>
            <a:endParaRPr lang="de-DE"/>
          </a:p>
        </p:txBody>
      </p:sp>
      <p:sp>
        <p:nvSpPr>
          <p:cNvPr id="4" name="Text Box 28"/>
          <p:cNvSpPr txBox="1">
            <a:spLocks noChangeArrowheads="1"/>
          </p:cNvSpPr>
          <p:nvPr/>
        </p:nvSpPr>
        <p:spPr bwMode="auto">
          <a:xfrm>
            <a:off x="2085975" y="6669088"/>
            <a:ext cx="4953000" cy="214312"/>
          </a:xfrm>
          <a:prstGeom prst="rect">
            <a:avLst/>
          </a:prstGeom>
          <a:noFill/>
          <a:ln>
            <a:noFill/>
          </a:ln>
          <a:effectLst/>
          <a:extLst/>
        </p:spPr>
        <p:txBody>
          <a:bodyPr>
            <a:spAutoFit/>
          </a:bodyPr>
          <a:lstStyle>
            <a:lvl1pPr eaLnBrk="0" hangingPunct="0">
              <a:tabLst>
                <a:tab pos="990600" algn="l"/>
              </a:tabLst>
              <a:defRPr sz="2000" b="1">
                <a:solidFill>
                  <a:schemeClr val="tx2"/>
                </a:solidFill>
                <a:latin typeface="Calibri" pitchFamily="34" charset="0"/>
              </a:defRPr>
            </a:lvl1pPr>
            <a:lvl2pPr marL="742950" indent="-285750" eaLnBrk="0" hangingPunct="0">
              <a:tabLst>
                <a:tab pos="990600" algn="l"/>
              </a:tabLst>
              <a:defRPr sz="2000" b="1">
                <a:solidFill>
                  <a:schemeClr val="tx2"/>
                </a:solidFill>
                <a:latin typeface="Calibri" pitchFamily="34" charset="0"/>
              </a:defRPr>
            </a:lvl2pPr>
            <a:lvl3pPr marL="1143000" indent="-228600" eaLnBrk="0" hangingPunct="0">
              <a:tabLst>
                <a:tab pos="990600" algn="l"/>
              </a:tabLst>
              <a:defRPr sz="2000" b="1">
                <a:solidFill>
                  <a:schemeClr val="tx2"/>
                </a:solidFill>
                <a:latin typeface="Calibri" pitchFamily="34" charset="0"/>
              </a:defRPr>
            </a:lvl3pPr>
            <a:lvl4pPr marL="1600200" indent="-228600" eaLnBrk="0" hangingPunct="0">
              <a:tabLst>
                <a:tab pos="990600" algn="l"/>
              </a:tabLst>
              <a:defRPr sz="2000" b="1">
                <a:solidFill>
                  <a:schemeClr val="tx2"/>
                </a:solidFill>
                <a:latin typeface="Calibri" pitchFamily="34" charset="0"/>
              </a:defRPr>
            </a:lvl4pPr>
            <a:lvl5pPr marL="2057400" indent="-228600" eaLnBrk="0" hangingPunct="0">
              <a:tabLst>
                <a:tab pos="990600" algn="l"/>
              </a:tabLst>
              <a:defRPr sz="2000" b="1">
                <a:solidFill>
                  <a:schemeClr val="tx2"/>
                </a:solidFill>
                <a:latin typeface="Calibri" pitchFamily="34" charset="0"/>
              </a:defRPr>
            </a:lvl5pPr>
            <a:lvl6pPr marL="2514600" indent="-228600" algn="ctr" eaLnBrk="0" fontAlgn="base" hangingPunct="0">
              <a:spcBef>
                <a:spcPct val="0"/>
              </a:spcBef>
              <a:spcAft>
                <a:spcPct val="0"/>
              </a:spcAft>
              <a:tabLst>
                <a:tab pos="990600" algn="l"/>
              </a:tabLst>
              <a:defRPr sz="2000" b="1">
                <a:solidFill>
                  <a:schemeClr val="tx2"/>
                </a:solidFill>
                <a:latin typeface="Calibri" pitchFamily="34" charset="0"/>
              </a:defRPr>
            </a:lvl6pPr>
            <a:lvl7pPr marL="2971800" indent="-228600" algn="ctr" eaLnBrk="0" fontAlgn="base" hangingPunct="0">
              <a:spcBef>
                <a:spcPct val="0"/>
              </a:spcBef>
              <a:spcAft>
                <a:spcPct val="0"/>
              </a:spcAft>
              <a:tabLst>
                <a:tab pos="990600" algn="l"/>
              </a:tabLst>
              <a:defRPr sz="2000" b="1">
                <a:solidFill>
                  <a:schemeClr val="tx2"/>
                </a:solidFill>
                <a:latin typeface="Calibri" pitchFamily="34" charset="0"/>
              </a:defRPr>
            </a:lvl7pPr>
            <a:lvl8pPr marL="3429000" indent="-228600" algn="ctr" eaLnBrk="0" fontAlgn="base" hangingPunct="0">
              <a:spcBef>
                <a:spcPct val="0"/>
              </a:spcBef>
              <a:spcAft>
                <a:spcPct val="0"/>
              </a:spcAft>
              <a:tabLst>
                <a:tab pos="990600" algn="l"/>
              </a:tabLst>
              <a:defRPr sz="2000" b="1">
                <a:solidFill>
                  <a:schemeClr val="tx2"/>
                </a:solidFill>
                <a:latin typeface="Calibri" pitchFamily="34" charset="0"/>
              </a:defRPr>
            </a:lvl8pPr>
            <a:lvl9pPr marL="3886200" indent="-228600" algn="ctr" eaLnBrk="0" fontAlgn="base" hangingPunct="0">
              <a:spcBef>
                <a:spcPct val="0"/>
              </a:spcBef>
              <a:spcAft>
                <a:spcPct val="0"/>
              </a:spcAft>
              <a:tabLst>
                <a:tab pos="990600" algn="l"/>
              </a:tabLst>
              <a:defRPr sz="2000" b="1">
                <a:solidFill>
                  <a:schemeClr val="tx2"/>
                </a:solidFill>
                <a:latin typeface="Calibri" pitchFamily="34" charset="0"/>
              </a:defRPr>
            </a:lvl9pPr>
          </a:lstStyle>
          <a:p>
            <a:pPr algn="ctr">
              <a:spcBef>
                <a:spcPct val="50000"/>
              </a:spcBef>
              <a:defRPr/>
            </a:pPr>
            <a:r>
              <a:rPr lang="de-DE" sz="800" b="0">
                <a:solidFill>
                  <a:schemeClr val="bg2"/>
                </a:solidFill>
                <a:ea typeface="MS PGothic" pitchFamily="34" charset="-128"/>
              </a:rPr>
              <a:t>© Rheinmetall Defence </a:t>
            </a:r>
            <a:r>
              <a:rPr lang="de-DE" sz="800" b="0" smtClean="0">
                <a:solidFill>
                  <a:schemeClr val="bg2"/>
                </a:solidFill>
                <a:ea typeface="MS PGothic" pitchFamily="34" charset="-128"/>
              </a:rPr>
              <a:t>2014</a:t>
            </a:r>
            <a:endParaRPr lang="de-DE" sz="800" b="0">
              <a:solidFill>
                <a:schemeClr val="bg2"/>
              </a:solidFill>
              <a:ea typeface="MS PGothic" pitchFamily="34" charset="-128"/>
            </a:endParaRPr>
          </a:p>
        </p:txBody>
      </p:sp>
      <p:sp>
        <p:nvSpPr>
          <p:cNvPr id="54274" name="Rectangle 2"/>
          <p:cNvSpPr>
            <a:spLocks noGrp="1" noChangeArrowheads="1"/>
          </p:cNvSpPr>
          <p:nvPr>
            <p:ph type="ctrTitle" hasCustomPrompt="1"/>
          </p:nvPr>
        </p:nvSpPr>
        <p:spPr>
          <a:xfrm>
            <a:off x="609599" y="5229250"/>
            <a:ext cx="7924800" cy="720100"/>
          </a:xfrm>
        </p:spPr>
        <p:txBody>
          <a:bodyPr anchor="ctr">
            <a:normAutofit/>
          </a:bodyPr>
          <a:lstStyle>
            <a:lvl1pPr>
              <a:defRPr sz="2400">
                <a:solidFill>
                  <a:schemeClr val="bg2"/>
                </a:solidFill>
              </a:defRPr>
            </a:lvl1pPr>
          </a:lstStyle>
          <a:p>
            <a:pPr lvl="0"/>
            <a:r>
              <a:rPr lang="de-DE" noProof="0" smtClean="0"/>
              <a:t>Title Master</a:t>
            </a:r>
          </a:p>
        </p:txBody>
      </p:sp>
      <p:sp>
        <p:nvSpPr>
          <p:cNvPr id="54283" name="Rectangle 11"/>
          <p:cNvSpPr>
            <a:spLocks noGrp="1" noChangeArrowheads="1"/>
          </p:cNvSpPr>
          <p:nvPr>
            <p:ph type="subTitle" idx="1" hasCustomPrompt="1"/>
          </p:nvPr>
        </p:nvSpPr>
        <p:spPr>
          <a:xfrm>
            <a:off x="609599" y="6021360"/>
            <a:ext cx="7924800" cy="576080"/>
          </a:xfrm>
        </p:spPr>
        <p:txBody>
          <a:bodyPr anchor="ctr" anchorCtr="0">
            <a:normAutofit/>
          </a:bodyPr>
          <a:lstStyle>
            <a:lvl1pPr>
              <a:defRPr sz="1800" b="0">
                <a:solidFill>
                  <a:schemeClr val="bg2"/>
                </a:solidFill>
              </a:defRPr>
            </a:lvl1pPr>
          </a:lstStyle>
          <a:p>
            <a:pPr lvl="0"/>
            <a:r>
              <a:rPr lang="de-DE" noProof="0" smtClean="0"/>
              <a:t>Subtitle Master / Presenter Name</a:t>
            </a:r>
          </a:p>
        </p:txBody>
      </p:sp>
      <p:pic>
        <p:nvPicPr>
          <p:cNvPr id="13" name="Bild 203" descr="Thales"/>
          <p:cNvPicPr>
            <a:picLocks noChangeAspect="1" noChangeArrowheads="1"/>
          </p:cNvPicPr>
          <p:nvPr userDrawn="1"/>
        </p:nvPicPr>
        <p:blipFill>
          <a:blip r:embed="rId2"/>
          <a:srcRect/>
          <a:stretch>
            <a:fillRect/>
          </a:stretch>
        </p:blipFill>
        <p:spPr bwMode="auto">
          <a:xfrm>
            <a:off x="5680075" y="241300"/>
            <a:ext cx="1339850" cy="169863"/>
          </a:xfrm>
          <a:prstGeom prst="rect">
            <a:avLst/>
          </a:prstGeom>
          <a:noFill/>
          <a:ln w="9525">
            <a:noFill/>
            <a:miter lim="800000"/>
            <a:headEnd/>
            <a:tailEnd/>
          </a:ln>
        </p:spPr>
      </p:pic>
      <p:pic>
        <p:nvPicPr>
          <p:cNvPr id="14" name="Bild 204"/>
          <p:cNvPicPr>
            <a:picLocks noChangeAspect="1" noChangeArrowheads="1"/>
          </p:cNvPicPr>
          <p:nvPr userDrawn="1"/>
        </p:nvPicPr>
        <p:blipFill>
          <a:blip r:embed="rId3"/>
          <a:srcRect/>
          <a:stretch>
            <a:fillRect/>
          </a:stretch>
        </p:blipFill>
        <p:spPr bwMode="auto">
          <a:xfrm>
            <a:off x="7562850" y="163513"/>
            <a:ext cx="1257300" cy="323850"/>
          </a:xfrm>
          <a:prstGeom prst="rect">
            <a:avLst/>
          </a:prstGeom>
          <a:noFill/>
          <a:ln w="9525">
            <a:noFill/>
            <a:miter lim="800000"/>
            <a:headEnd/>
            <a:tailEnd/>
          </a:ln>
        </p:spPr>
      </p:pic>
      <p:pic>
        <p:nvPicPr>
          <p:cNvPr id="15" name="Bild 202" descr="http://www.fkie.fraunhofer.de/content/dam/fkie/de/images/header/fkie_190x52.gif"/>
          <p:cNvPicPr>
            <a:picLocks noChangeAspect="1" noChangeArrowheads="1"/>
          </p:cNvPicPr>
          <p:nvPr userDrawn="1"/>
        </p:nvPicPr>
        <p:blipFill>
          <a:blip r:embed="rId4"/>
          <a:srcRect/>
          <a:stretch>
            <a:fillRect/>
          </a:stretch>
        </p:blipFill>
        <p:spPr bwMode="auto">
          <a:xfrm>
            <a:off x="179388" y="169863"/>
            <a:ext cx="1152525" cy="320675"/>
          </a:xfrm>
          <a:prstGeom prst="rect">
            <a:avLst/>
          </a:prstGeom>
          <a:noFill/>
          <a:ln w="9525">
            <a:noFill/>
            <a:miter lim="800000"/>
            <a:headEnd/>
            <a:tailEnd/>
          </a:ln>
        </p:spPr>
      </p:pic>
      <p:pic>
        <p:nvPicPr>
          <p:cNvPr id="16" name="Picture 25" descr="RH_Logo_Def [RGB]"/>
          <p:cNvPicPr>
            <a:picLocks noChangeAspect="1" noChangeArrowheads="1"/>
          </p:cNvPicPr>
          <p:nvPr userDrawn="1"/>
        </p:nvPicPr>
        <p:blipFill>
          <a:blip r:embed="rId5"/>
          <a:srcRect/>
          <a:stretch>
            <a:fillRect/>
          </a:stretch>
        </p:blipFill>
        <p:spPr bwMode="auto">
          <a:xfrm>
            <a:off x="1979613" y="119063"/>
            <a:ext cx="1439862" cy="419100"/>
          </a:xfrm>
          <a:prstGeom prst="rect">
            <a:avLst/>
          </a:prstGeom>
          <a:noFill/>
          <a:ln w="9525">
            <a:noFill/>
            <a:miter lim="800000"/>
            <a:headEnd/>
            <a:tailEnd/>
          </a:ln>
        </p:spPr>
      </p:pic>
      <p:pic>
        <p:nvPicPr>
          <p:cNvPr id="17" name="Picture 2" descr="Selex ES"/>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034472" y="84138"/>
            <a:ext cx="1075055" cy="454025"/>
          </a:xfrm>
          <a:prstGeom prst="rect">
            <a:avLst/>
          </a:prstGeom>
          <a:noFill/>
          <a:extLst/>
        </p:spPr>
      </p:pic>
      <p:pic>
        <p:nvPicPr>
          <p:cNvPr id="18" name="Grafik 13"/>
          <p:cNvPicPr>
            <a:picLocks noChangeAspect="1" noChangeArrowheads="1"/>
          </p:cNvPicPr>
          <p:nvPr userDrawn="1"/>
        </p:nvPicPr>
        <p:blipFill>
          <a:blip r:embed="rId7"/>
          <a:srcRect/>
          <a:stretch>
            <a:fillRect/>
          </a:stretch>
        </p:blipFill>
        <p:spPr bwMode="auto">
          <a:xfrm>
            <a:off x="7668430" y="4797190"/>
            <a:ext cx="1295400" cy="588962"/>
          </a:xfrm>
          <a:prstGeom prst="rect">
            <a:avLst/>
          </a:prstGeom>
          <a:noFill/>
          <a:ln w="9525">
            <a:noFill/>
            <a:miter lim="800000"/>
            <a:headEnd/>
            <a:tailEnd/>
          </a:ln>
        </p:spPr>
      </p:pic>
      <p:grpSp>
        <p:nvGrpSpPr>
          <p:cNvPr id="22" name="Group 15"/>
          <p:cNvGrpSpPr>
            <a:grpSpLocks/>
          </p:cNvGrpSpPr>
          <p:nvPr userDrawn="1"/>
        </p:nvGrpSpPr>
        <p:grpSpPr bwMode="auto">
          <a:xfrm>
            <a:off x="1696641" y="1065025"/>
            <a:ext cx="5750717" cy="4464998"/>
            <a:chOff x="839" y="255"/>
            <a:chExt cx="4103" cy="3376"/>
          </a:xfrm>
        </p:grpSpPr>
        <p:sp>
          <p:nvSpPr>
            <p:cNvPr id="23" name="Abgerundetes Rechteck 22"/>
            <p:cNvSpPr/>
            <p:nvPr userDrawn="1"/>
          </p:nvSpPr>
          <p:spPr>
            <a:xfrm>
              <a:off x="1849" y="365"/>
              <a:ext cx="2047" cy="141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b="0"/>
            </a:p>
          </p:txBody>
        </p:sp>
        <p:sp>
          <p:nvSpPr>
            <p:cNvPr id="24" name="AutoShape 10"/>
            <p:cNvSpPr>
              <a:spLocks noChangeArrowheads="1"/>
            </p:cNvSpPr>
            <p:nvPr userDrawn="1"/>
          </p:nvSpPr>
          <p:spPr bwMode="auto">
            <a:xfrm>
              <a:off x="839" y="1453"/>
              <a:ext cx="4103" cy="899"/>
            </a:xfrm>
            <a:prstGeom prst="triangle">
              <a:avLst>
                <a:gd name="adj" fmla="val 50000"/>
              </a:avLst>
            </a:prstGeom>
            <a:solidFill>
              <a:schemeClr val="bg1"/>
            </a:solidFill>
            <a:ln w="9525">
              <a:solidFill>
                <a:schemeClr val="tx1"/>
              </a:solidFill>
              <a:miter lim="800000"/>
              <a:headEnd/>
              <a:tailEnd/>
            </a:ln>
          </p:spPr>
          <p:txBody>
            <a:bodyPr wrap="none" anchor="ctr"/>
            <a:lstStyle/>
            <a:p>
              <a:pPr>
                <a:defRPr/>
              </a:pPr>
              <a:endParaRPr lang="en-US" sz="1800" b="0">
                <a:solidFill>
                  <a:schemeClr val="tx1"/>
                </a:solidFill>
                <a:latin typeface="Arial" pitchFamily="34" charset="0"/>
              </a:endParaRPr>
            </a:p>
          </p:txBody>
        </p:sp>
        <p:pic>
          <p:nvPicPr>
            <p:cNvPr id="25" name="Grafik 3"/>
            <p:cNvPicPr>
              <a:picLocks noChangeAspect="1"/>
            </p:cNvPicPr>
            <p:nvPr userDrawn="1"/>
          </p:nvPicPr>
          <p:blipFill>
            <a:blip r:embed="rId8"/>
            <a:srcRect/>
            <a:stretch>
              <a:fillRect/>
            </a:stretch>
          </p:blipFill>
          <p:spPr bwMode="auto">
            <a:xfrm>
              <a:off x="1829" y="255"/>
              <a:ext cx="2161" cy="1528"/>
            </a:xfrm>
            <a:prstGeom prst="rect">
              <a:avLst/>
            </a:prstGeom>
            <a:noFill/>
            <a:ln w="9525">
              <a:noFill/>
              <a:miter lim="800000"/>
              <a:headEnd/>
              <a:tailEnd/>
            </a:ln>
          </p:spPr>
        </p:pic>
        <p:pic>
          <p:nvPicPr>
            <p:cNvPr id="26" name="Picture 777" descr="RP&amp;C Mastiff in Jordan 6"/>
            <p:cNvPicPr>
              <a:picLocks noChangeAspect="1" noChangeArrowheads="1"/>
            </p:cNvPicPr>
            <p:nvPr userDrawn="1"/>
          </p:nvPicPr>
          <p:blipFill>
            <a:blip r:embed="rId9">
              <a:extLst/>
            </a:blip>
            <a:srcRect/>
            <a:stretch>
              <a:fillRect/>
            </a:stretch>
          </p:blipFill>
          <p:spPr bwMode="auto">
            <a:xfrm>
              <a:off x="3370" y="2196"/>
              <a:ext cx="1315" cy="714"/>
            </a:xfrm>
            <a:prstGeom prst="rect">
              <a:avLst/>
            </a:prstGeom>
            <a:noFill/>
            <a:ln>
              <a:noFill/>
            </a:ln>
            <a:effectLst>
              <a:reflection blurRad="6350" stA="52000" endA="300" endPos="35000" dir="5400000" sy="-100000" algn="bl" rotWithShape="0"/>
            </a:effectLst>
            <a:extLst/>
          </p:spPr>
        </p:pic>
        <p:pic>
          <p:nvPicPr>
            <p:cNvPr id="27" name="Picture 5" descr="KMW_LEGUAN_02[1]"/>
            <p:cNvPicPr>
              <a:picLocks noChangeAspect="1" noChangeArrowheads="1"/>
            </p:cNvPicPr>
            <p:nvPr userDrawn="1"/>
          </p:nvPicPr>
          <p:blipFill>
            <a:blip r:embed="rId10">
              <a:extLst/>
            </a:blip>
            <a:srcRect/>
            <a:stretch>
              <a:fillRect/>
            </a:stretch>
          </p:blipFill>
          <p:spPr bwMode="auto">
            <a:xfrm>
              <a:off x="1870" y="2541"/>
              <a:ext cx="1230" cy="540"/>
            </a:xfrm>
            <a:prstGeom prst="rect">
              <a:avLst/>
            </a:prstGeom>
            <a:noFill/>
            <a:ln>
              <a:noFill/>
            </a:ln>
            <a:effectLst>
              <a:reflection blurRad="6350" stA="52000" endA="300" endPos="35000" dir="5400000" sy="-100000" algn="bl" rotWithShape="0"/>
            </a:effectLst>
            <a:extLst/>
          </p:spPr>
        </p:pic>
        <p:pic>
          <p:nvPicPr>
            <p:cNvPr id="28" name="Picture 4" descr="KMW_LEOPARD_2A7x_01[1]"/>
            <p:cNvPicPr>
              <a:picLocks noChangeAspect="1" noChangeArrowheads="1"/>
            </p:cNvPicPr>
            <p:nvPr userDrawn="1"/>
          </p:nvPicPr>
          <p:blipFill>
            <a:blip r:embed="rId11">
              <a:extLst/>
            </a:blip>
            <a:srcRect/>
            <a:stretch>
              <a:fillRect/>
            </a:stretch>
          </p:blipFill>
          <p:spPr bwMode="auto">
            <a:xfrm>
              <a:off x="2454" y="1772"/>
              <a:ext cx="1055" cy="705"/>
            </a:xfrm>
            <a:prstGeom prst="rect">
              <a:avLst/>
            </a:prstGeom>
            <a:noFill/>
            <a:ln>
              <a:noFill/>
            </a:ln>
            <a:effectLst>
              <a:reflection blurRad="6350" stA="52000" endA="300" endPos="35000" dir="5400000" sy="-100000" algn="bl" rotWithShape="0"/>
            </a:effectLst>
            <a:extLst/>
          </p:spPr>
        </p:pic>
        <p:pic>
          <p:nvPicPr>
            <p:cNvPr id="29" name="Picture 9"/>
            <p:cNvPicPr>
              <a:picLocks noChangeAspect="1" noChangeArrowheads="1"/>
            </p:cNvPicPr>
            <p:nvPr userDrawn="1"/>
          </p:nvPicPr>
          <p:blipFill>
            <a:blip r:embed="rId12">
              <a:extLst/>
            </a:blip>
            <a:srcRect r="72" b="163"/>
            <a:stretch>
              <a:fillRect/>
            </a:stretch>
          </p:blipFill>
          <p:spPr bwMode="auto">
            <a:xfrm>
              <a:off x="1044" y="1908"/>
              <a:ext cx="966" cy="722"/>
            </a:xfrm>
            <a:prstGeom prst="rect">
              <a:avLst/>
            </a:prstGeom>
            <a:noFill/>
            <a:ln>
              <a:noFill/>
            </a:ln>
            <a:effectLst>
              <a:reflection blurRad="6350" stA="52000" endA="300" endPos="35000" dir="5400000" sy="-100000" algn="bl" rotWithShape="0"/>
            </a:effectLst>
            <a:extLst/>
          </p:spPr>
        </p:pic>
      </p:grpSp>
    </p:spTree>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6"/>
          <p:cNvSpPr>
            <a:spLocks noGrp="1" noChangeArrowheads="1"/>
          </p:cNvSpPr>
          <p:nvPr>
            <p:ph type="sldNum" sz="quarter" idx="10"/>
          </p:nvPr>
        </p:nvSpPr>
        <p:spPr>
          <a:ln/>
        </p:spPr>
        <p:txBody>
          <a:bodyPr/>
          <a:lstStyle>
            <a:lvl1pPr>
              <a:defRPr/>
            </a:lvl1pPr>
          </a:lstStyle>
          <a:p>
            <a:pPr>
              <a:defRPr/>
            </a:pPr>
            <a:fld id="{4E7FBB83-02C9-409A-B864-EC7EDEFBB1A5}" type="slidenum">
              <a:rPr lang="de-DE"/>
              <a:pPr>
                <a:defRPr/>
              </a:pPr>
              <a:t>‹#›</a:t>
            </a:fld>
            <a:endParaRPr lang="de-DE"/>
          </a:p>
        </p:txBody>
      </p:sp>
    </p:spTree>
  </p:cSld>
  <p:clrMapOvr>
    <a:masterClrMapping/>
  </p:clrMapOvr>
  <p:transition spd="slow">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8438" y="754063"/>
            <a:ext cx="1984375" cy="59150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592138" y="754063"/>
            <a:ext cx="5803900" cy="59150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6"/>
          <p:cNvSpPr>
            <a:spLocks noGrp="1" noChangeArrowheads="1"/>
          </p:cNvSpPr>
          <p:nvPr>
            <p:ph type="sldNum" sz="quarter" idx="10"/>
          </p:nvPr>
        </p:nvSpPr>
        <p:spPr>
          <a:ln/>
        </p:spPr>
        <p:txBody>
          <a:bodyPr/>
          <a:lstStyle>
            <a:lvl1pPr>
              <a:defRPr/>
            </a:lvl1pPr>
          </a:lstStyle>
          <a:p>
            <a:pPr>
              <a:defRPr/>
            </a:pPr>
            <a:fld id="{D671E26C-D947-41D6-A638-C655144B69DE}" type="slidenum">
              <a:rPr lang="de-DE"/>
              <a:pPr>
                <a:defRPr/>
              </a:pPr>
              <a:t>‹#›</a:t>
            </a:fld>
            <a:endParaRPr lang="de-DE"/>
          </a:p>
        </p:txBody>
      </p:sp>
    </p:spTree>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6"/>
          <p:cNvSpPr>
            <a:spLocks noGrp="1" noChangeArrowheads="1"/>
          </p:cNvSpPr>
          <p:nvPr>
            <p:ph type="sldNum" sz="quarter" idx="10"/>
          </p:nvPr>
        </p:nvSpPr>
        <p:spPr>
          <a:ln/>
        </p:spPr>
        <p:txBody>
          <a:bodyPr/>
          <a:lstStyle>
            <a:lvl1pPr>
              <a:defRPr/>
            </a:lvl1pPr>
          </a:lstStyle>
          <a:p>
            <a:pPr>
              <a:defRPr/>
            </a:pPr>
            <a:fld id="{D359EBCC-6B18-4AC4-A24B-0B3C1B5655EF}" type="slidenum">
              <a:rPr lang="de-DE"/>
              <a:pPr>
                <a:defRPr/>
              </a:pPr>
              <a:t>‹#›</a:t>
            </a:fld>
            <a:endParaRPr lang="de-DE"/>
          </a:p>
        </p:txBody>
      </p:sp>
    </p:spTree>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6"/>
          <p:cNvSpPr>
            <a:spLocks noGrp="1" noChangeArrowheads="1"/>
          </p:cNvSpPr>
          <p:nvPr>
            <p:ph type="sldNum" sz="quarter" idx="10"/>
          </p:nvPr>
        </p:nvSpPr>
        <p:spPr>
          <a:ln/>
        </p:spPr>
        <p:txBody>
          <a:bodyPr/>
          <a:lstStyle>
            <a:lvl1pPr>
              <a:defRPr/>
            </a:lvl1pPr>
          </a:lstStyle>
          <a:p>
            <a:pPr>
              <a:defRPr/>
            </a:pPr>
            <a:fld id="{51F684D0-072E-4950-B61A-7506A7A15EB8}" type="slidenum">
              <a:rPr lang="de-DE"/>
              <a:pPr>
                <a:defRPr/>
              </a:pPr>
              <a:t>‹#›</a:t>
            </a:fld>
            <a:endParaRPr lang="de-DE"/>
          </a:p>
        </p:txBody>
      </p:sp>
    </p:spTree>
  </p:cSld>
  <p:clrMapOvr>
    <a:masterClrMapping/>
  </p:clrMapOvr>
  <p:transition spd="slow">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593725" y="1697038"/>
            <a:ext cx="3887788" cy="4972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33913" y="1697038"/>
            <a:ext cx="3889375" cy="4972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6"/>
          <p:cNvSpPr>
            <a:spLocks noGrp="1" noChangeArrowheads="1"/>
          </p:cNvSpPr>
          <p:nvPr>
            <p:ph type="sldNum" sz="quarter" idx="10"/>
          </p:nvPr>
        </p:nvSpPr>
        <p:spPr>
          <a:ln/>
        </p:spPr>
        <p:txBody>
          <a:bodyPr/>
          <a:lstStyle>
            <a:lvl1pPr>
              <a:defRPr/>
            </a:lvl1pPr>
          </a:lstStyle>
          <a:p>
            <a:pPr>
              <a:defRPr/>
            </a:pPr>
            <a:fld id="{CD7D7421-6D61-4496-AE76-87CC5079F231}" type="slidenum">
              <a:rPr lang="de-DE"/>
              <a:pPr>
                <a:defRPr/>
              </a:pPr>
              <a:t>‹#›</a:t>
            </a:fld>
            <a:endParaRPr lang="de-DE"/>
          </a:p>
        </p:txBody>
      </p:sp>
    </p:spTree>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6"/>
          <p:cNvSpPr>
            <a:spLocks noGrp="1" noChangeArrowheads="1"/>
          </p:cNvSpPr>
          <p:nvPr>
            <p:ph type="sldNum" sz="quarter" idx="10"/>
          </p:nvPr>
        </p:nvSpPr>
        <p:spPr>
          <a:ln/>
        </p:spPr>
        <p:txBody>
          <a:bodyPr/>
          <a:lstStyle>
            <a:lvl1pPr>
              <a:defRPr/>
            </a:lvl1pPr>
          </a:lstStyle>
          <a:p>
            <a:pPr>
              <a:defRPr/>
            </a:pPr>
            <a:fld id="{3A5DDAB6-6B28-4F48-868B-006547058128}" type="slidenum">
              <a:rPr lang="de-DE"/>
              <a:pPr>
                <a:defRPr/>
              </a:pPr>
              <a:t>‹#›</a:t>
            </a:fld>
            <a:endParaRPr lang="de-DE"/>
          </a:p>
        </p:txBody>
      </p:sp>
    </p:spTree>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6"/>
          <p:cNvSpPr>
            <a:spLocks noGrp="1" noChangeArrowheads="1"/>
          </p:cNvSpPr>
          <p:nvPr>
            <p:ph type="sldNum" sz="quarter" idx="10"/>
          </p:nvPr>
        </p:nvSpPr>
        <p:spPr>
          <a:ln/>
        </p:spPr>
        <p:txBody>
          <a:bodyPr/>
          <a:lstStyle>
            <a:lvl1pPr>
              <a:defRPr/>
            </a:lvl1pPr>
          </a:lstStyle>
          <a:p>
            <a:pPr>
              <a:defRPr/>
            </a:pPr>
            <a:fld id="{05E05291-3436-46F1-8B26-4C92D35B0EB0}" type="slidenum">
              <a:rPr lang="de-DE"/>
              <a:pPr>
                <a:defRPr/>
              </a:pPr>
              <a:t>‹#›</a:t>
            </a:fld>
            <a:endParaRPr lang="de-DE"/>
          </a:p>
        </p:txBody>
      </p:sp>
    </p:spTree>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0E16C3F-EF39-404A-9E8C-BA090FAF809D}" type="slidenum">
              <a:rPr lang="de-DE"/>
              <a:pPr>
                <a:defRPr/>
              </a:pPr>
              <a:t>‹#›</a:t>
            </a:fld>
            <a:endParaRPr lang="de-DE"/>
          </a:p>
        </p:txBody>
      </p:sp>
    </p:spTree>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6"/>
          <p:cNvSpPr>
            <a:spLocks noGrp="1" noChangeArrowheads="1"/>
          </p:cNvSpPr>
          <p:nvPr>
            <p:ph type="sldNum" sz="quarter" idx="10"/>
          </p:nvPr>
        </p:nvSpPr>
        <p:spPr>
          <a:ln/>
        </p:spPr>
        <p:txBody>
          <a:bodyPr/>
          <a:lstStyle>
            <a:lvl1pPr>
              <a:defRPr/>
            </a:lvl1pPr>
          </a:lstStyle>
          <a:p>
            <a:pPr>
              <a:defRPr/>
            </a:pPr>
            <a:fld id="{6B0EA0B5-9EE7-40C4-91BA-FF5BEEE4A7EF}" type="slidenum">
              <a:rPr lang="de-DE"/>
              <a:pPr>
                <a:defRPr/>
              </a:pPr>
              <a:t>‹#›</a:t>
            </a:fld>
            <a:endParaRPr lang="de-DE"/>
          </a:p>
        </p:txBody>
      </p:sp>
    </p:spTree>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6"/>
          <p:cNvSpPr>
            <a:spLocks noGrp="1" noChangeArrowheads="1"/>
          </p:cNvSpPr>
          <p:nvPr>
            <p:ph type="sldNum" sz="quarter" idx="10"/>
          </p:nvPr>
        </p:nvSpPr>
        <p:spPr>
          <a:ln/>
        </p:spPr>
        <p:txBody>
          <a:bodyPr/>
          <a:lstStyle>
            <a:lvl1pPr>
              <a:defRPr/>
            </a:lvl1pPr>
          </a:lstStyle>
          <a:p>
            <a:pPr>
              <a:defRPr/>
            </a:pPr>
            <a:fld id="{43B8CFC4-E77E-4D90-A162-18E09C836664}" type="slidenum">
              <a:rPr lang="de-DE"/>
              <a:pPr>
                <a:defRPr/>
              </a:pPr>
              <a:t>‹#›</a:t>
            </a:fld>
            <a:endParaRPr lang="de-DE"/>
          </a:p>
        </p:txBody>
      </p:sp>
    </p:spTree>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ChangeArrowheads="1"/>
          </p:cNvSpPr>
          <p:nvPr/>
        </p:nvSpPr>
        <p:spPr bwMode="auto">
          <a:xfrm>
            <a:off x="0" y="0"/>
            <a:ext cx="9144000" cy="719138"/>
          </a:xfrm>
          <a:prstGeom prst="rect">
            <a:avLst/>
          </a:prstGeom>
          <a:solidFill>
            <a:srgbClr val="DDDDDD"/>
          </a:solidFill>
          <a:ln>
            <a:noFill/>
          </a:ln>
          <a:effectLst/>
          <a:extLst/>
        </p:spPr>
        <p:txBody>
          <a:bodyPr wrap="none" anchor="ctr"/>
          <a:lstStyle/>
          <a:p>
            <a:pPr algn="ctr">
              <a:defRPr/>
            </a:pPr>
            <a:endParaRPr lang="en-GB"/>
          </a:p>
        </p:txBody>
      </p:sp>
      <p:sp>
        <p:nvSpPr>
          <p:cNvPr id="1028" name="Rectangle 2"/>
          <p:cNvSpPr>
            <a:spLocks noGrp="1" noChangeArrowheads="1"/>
          </p:cNvSpPr>
          <p:nvPr>
            <p:ph type="title"/>
          </p:nvPr>
        </p:nvSpPr>
        <p:spPr bwMode="auto">
          <a:xfrm>
            <a:off x="592138" y="754063"/>
            <a:ext cx="8372472" cy="719137"/>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de-DE" smtClean="0"/>
              <a:t>Headline, one- or two-line </a:t>
            </a:r>
            <a:br>
              <a:rPr lang="de-DE" smtClean="0"/>
            </a:br>
            <a:r>
              <a:rPr lang="de-DE" smtClean="0"/>
              <a:t>Fontsize 22 Pt</a:t>
            </a:r>
          </a:p>
        </p:txBody>
      </p:sp>
      <p:sp>
        <p:nvSpPr>
          <p:cNvPr id="1033" name="Text Box 9"/>
          <p:cNvSpPr txBox="1">
            <a:spLocks noChangeArrowheads="1"/>
          </p:cNvSpPr>
          <p:nvPr/>
        </p:nvSpPr>
        <p:spPr bwMode="auto">
          <a:xfrm>
            <a:off x="609600" y="268288"/>
            <a:ext cx="7994960" cy="369332"/>
          </a:xfrm>
          <a:prstGeom prst="rect">
            <a:avLst/>
          </a:prstGeom>
          <a:noFill/>
          <a:ln>
            <a:noFill/>
          </a:ln>
          <a:effectLst/>
          <a:extLst/>
        </p:spPr>
        <p:txBody>
          <a:bodyPr wrap="square" lIns="0" tIns="0" rIns="0" bIns="0">
            <a:spAutoFit/>
          </a:bodyPr>
          <a:lstStyle>
            <a:lvl1pPr eaLnBrk="0" hangingPunct="0">
              <a:defRPr sz="2000" b="1">
                <a:solidFill>
                  <a:schemeClr val="tx2"/>
                </a:solidFill>
                <a:latin typeface="Calibri" pitchFamily="34" charset="0"/>
              </a:defRPr>
            </a:lvl1pPr>
            <a:lvl2pPr marL="742950" indent="-285750" eaLnBrk="0" hangingPunct="0">
              <a:defRPr sz="2000" b="1">
                <a:solidFill>
                  <a:schemeClr val="tx2"/>
                </a:solidFill>
                <a:latin typeface="Calibri" pitchFamily="34" charset="0"/>
              </a:defRPr>
            </a:lvl2pPr>
            <a:lvl3pPr marL="1143000" indent="-228600" eaLnBrk="0" hangingPunct="0">
              <a:defRPr sz="2000" b="1">
                <a:solidFill>
                  <a:schemeClr val="tx2"/>
                </a:solidFill>
                <a:latin typeface="Calibri" pitchFamily="34" charset="0"/>
              </a:defRPr>
            </a:lvl3pPr>
            <a:lvl4pPr marL="1600200" indent="-228600" eaLnBrk="0" hangingPunct="0">
              <a:defRPr sz="2000" b="1">
                <a:solidFill>
                  <a:schemeClr val="tx2"/>
                </a:solidFill>
                <a:latin typeface="Calibri" pitchFamily="34" charset="0"/>
              </a:defRPr>
            </a:lvl4pPr>
            <a:lvl5pPr marL="2057400" indent="-228600" eaLnBrk="0" hangingPunct="0">
              <a:defRPr sz="2000" b="1">
                <a:solidFill>
                  <a:schemeClr val="tx2"/>
                </a:solidFill>
                <a:latin typeface="Calibri" pitchFamily="34" charset="0"/>
              </a:defRPr>
            </a:lvl5pPr>
            <a:lvl6pPr marL="2514600" indent="-228600" algn="ctr" eaLnBrk="0" fontAlgn="base" hangingPunct="0">
              <a:spcBef>
                <a:spcPct val="0"/>
              </a:spcBef>
              <a:spcAft>
                <a:spcPct val="0"/>
              </a:spcAft>
              <a:defRPr sz="2000" b="1">
                <a:solidFill>
                  <a:schemeClr val="tx2"/>
                </a:solidFill>
                <a:latin typeface="Calibri" pitchFamily="34" charset="0"/>
              </a:defRPr>
            </a:lvl6pPr>
            <a:lvl7pPr marL="2971800" indent="-228600" algn="ctr" eaLnBrk="0" fontAlgn="base" hangingPunct="0">
              <a:spcBef>
                <a:spcPct val="0"/>
              </a:spcBef>
              <a:spcAft>
                <a:spcPct val="0"/>
              </a:spcAft>
              <a:defRPr sz="2000" b="1">
                <a:solidFill>
                  <a:schemeClr val="tx2"/>
                </a:solidFill>
                <a:latin typeface="Calibri" pitchFamily="34" charset="0"/>
              </a:defRPr>
            </a:lvl7pPr>
            <a:lvl8pPr marL="3429000" indent="-228600" algn="ctr" eaLnBrk="0" fontAlgn="base" hangingPunct="0">
              <a:spcBef>
                <a:spcPct val="0"/>
              </a:spcBef>
              <a:spcAft>
                <a:spcPct val="0"/>
              </a:spcAft>
              <a:defRPr sz="2000" b="1">
                <a:solidFill>
                  <a:schemeClr val="tx2"/>
                </a:solidFill>
                <a:latin typeface="Calibri" pitchFamily="34" charset="0"/>
              </a:defRPr>
            </a:lvl8pPr>
            <a:lvl9pPr marL="3886200" indent="-228600" algn="ctr" eaLnBrk="0" fontAlgn="base" hangingPunct="0">
              <a:spcBef>
                <a:spcPct val="0"/>
              </a:spcBef>
              <a:spcAft>
                <a:spcPct val="0"/>
              </a:spcAft>
              <a:defRPr sz="2000" b="1">
                <a:solidFill>
                  <a:schemeClr val="tx2"/>
                </a:solidFill>
                <a:latin typeface="Calibri" pitchFamily="34" charset="0"/>
              </a:defRPr>
            </a:lvl9pPr>
          </a:lstStyle>
          <a:p>
            <a:pPr>
              <a:defRPr/>
            </a:pPr>
            <a:r>
              <a:rPr lang="en-US" sz="1200" smtClean="0">
                <a:solidFill>
                  <a:schemeClr val="bg2"/>
                </a:solidFill>
              </a:rPr>
              <a:t>LAVOSAR Dissemination Workshop</a:t>
            </a:r>
            <a:r>
              <a:rPr lang="en-US" sz="1200" baseline="0" smtClean="0">
                <a:solidFill>
                  <a:schemeClr val="bg2"/>
                </a:solidFill>
              </a:rPr>
              <a:t> -</a:t>
            </a:r>
            <a:r>
              <a:rPr lang="en-US" sz="1200" smtClean="0">
                <a:solidFill>
                  <a:schemeClr val="bg2"/>
                </a:solidFill>
              </a:rPr>
              <a:t> EDA, Brussels, 3rd  June 2014</a:t>
            </a:r>
            <a:br>
              <a:rPr lang="en-US" sz="1200" smtClean="0">
                <a:solidFill>
                  <a:schemeClr val="bg2"/>
                </a:solidFill>
              </a:rPr>
            </a:br>
            <a:endParaRPr lang="en-US" sz="1200" smtClean="0">
              <a:solidFill>
                <a:schemeClr val="bg2"/>
              </a:solidFill>
            </a:endParaRPr>
          </a:p>
        </p:txBody>
      </p:sp>
      <p:grpSp>
        <p:nvGrpSpPr>
          <p:cNvPr id="1030" name="Group 30"/>
          <p:cNvGrpSpPr>
            <a:grpSpLocks/>
          </p:cNvGrpSpPr>
          <p:nvPr/>
        </p:nvGrpSpPr>
        <p:grpSpPr bwMode="auto">
          <a:xfrm>
            <a:off x="0" y="6678613"/>
            <a:ext cx="9144000" cy="179387"/>
            <a:chOff x="0" y="4201"/>
            <a:chExt cx="5760" cy="119"/>
          </a:xfrm>
        </p:grpSpPr>
        <p:sp>
          <p:nvSpPr>
            <p:cNvPr id="1036" name="Rectangle 13"/>
            <p:cNvSpPr>
              <a:spLocks noChangeArrowheads="1"/>
            </p:cNvSpPr>
            <p:nvPr/>
          </p:nvSpPr>
          <p:spPr bwMode="auto">
            <a:xfrm>
              <a:off x="0" y="4201"/>
              <a:ext cx="5760" cy="48"/>
            </a:xfrm>
            <a:prstGeom prst="rect">
              <a:avLst/>
            </a:prstGeom>
            <a:gradFill rotWithShape="1">
              <a:gsLst>
                <a:gs pos="0">
                  <a:srgbClr val="454545"/>
                </a:gs>
                <a:gs pos="100000">
                  <a:srgbClr val="969696"/>
                </a:gs>
              </a:gsLst>
              <a:lin ang="5400000" scaled="1"/>
            </a:gradFill>
            <a:ln>
              <a:noFill/>
            </a:ln>
            <a:effectLst/>
            <a:extLst/>
          </p:spPr>
          <p:txBody>
            <a:bodyPr wrap="none" anchor="ctr"/>
            <a:lstStyle/>
            <a:p>
              <a:pPr algn="ctr">
                <a:defRPr/>
              </a:pPr>
              <a:endParaRPr lang="en-US"/>
            </a:p>
          </p:txBody>
        </p:sp>
        <p:sp>
          <p:nvSpPr>
            <p:cNvPr id="1037" name="Rectangle 14"/>
            <p:cNvSpPr>
              <a:spLocks noChangeArrowheads="1"/>
            </p:cNvSpPr>
            <p:nvPr/>
          </p:nvSpPr>
          <p:spPr bwMode="auto">
            <a:xfrm>
              <a:off x="0" y="4247"/>
              <a:ext cx="5760" cy="73"/>
            </a:xfrm>
            <a:prstGeom prst="rect">
              <a:avLst/>
            </a:prstGeom>
            <a:solidFill>
              <a:srgbClr val="969696"/>
            </a:solidFill>
            <a:ln>
              <a:noFill/>
            </a:ln>
            <a:effectLst/>
            <a:extLst/>
          </p:spPr>
          <p:txBody>
            <a:bodyPr wrap="none" anchor="ctr"/>
            <a:lstStyle/>
            <a:p>
              <a:pPr algn="ctr">
                <a:defRPr/>
              </a:pPr>
              <a:endParaRPr lang="en-US"/>
            </a:p>
          </p:txBody>
        </p:sp>
      </p:grpSp>
      <p:sp>
        <p:nvSpPr>
          <p:cNvPr id="1039" name="Text Box 15"/>
          <p:cNvSpPr txBox="1">
            <a:spLocks noChangeArrowheads="1"/>
          </p:cNvSpPr>
          <p:nvPr/>
        </p:nvSpPr>
        <p:spPr bwMode="auto">
          <a:xfrm>
            <a:off x="2085975" y="6669088"/>
            <a:ext cx="4953000" cy="214312"/>
          </a:xfrm>
          <a:prstGeom prst="rect">
            <a:avLst/>
          </a:prstGeom>
          <a:noFill/>
          <a:ln>
            <a:noFill/>
          </a:ln>
          <a:effectLst/>
          <a:extLst/>
        </p:spPr>
        <p:txBody>
          <a:bodyPr>
            <a:spAutoFit/>
          </a:bodyPr>
          <a:lstStyle>
            <a:lvl1pPr eaLnBrk="0" hangingPunct="0">
              <a:tabLst>
                <a:tab pos="990600" algn="l"/>
              </a:tabLst>
              <a:defRPr sz="2000" b="1">
                <a:solidFill>
                  <a:schemeClr val="tx2"/>
                </a:solidFill>
                <a:latin typeface="Calibri" pitchFamily="34" charset="0"/>
              </a:defRPr>
            </a:lvl1pPr>
            <a:lvl2pPr marL="742950" indent="-285750" eaLnBrk="0" hangingPunct="0">
              <a:tabLst>
                <a:tab pos="990600" algn="l"/>
              </a:tabLst>
              <a:defRPr sz="2000" b="1">
                <a:solidFill>
                  <a:schemeClr val="tx2"/>
                </a:solidFill>
                <a:latin typeface="Calibri" pitchFamily="34" charset="0"/>
              </a:defRPr>
            </a:lvl2pPr>
            <a:lvl3pPr marL="1143000" indent="-228600" eaLnBrk="0" hangingPunct="0">
              <a:tabLst>
                <a:tab pos="990600" algn="l"/>
              </a:tabLst>
              <a:defRPr sz="2000" b="1">
                <a:solidFill>
                  <a:schemeClr val="tx2"/>
                </a:solidFill>
                <a:latin typeface="Calibri" pitchFamily="34" charset="0"/>
              </a:defRPr>
            </a:lvl3pPr>
            <a:lvl4pPr marL="1600200" indent="-228600" eaLnBrk="0" hangingPunct="0">
              <a:tabLst>
                <a:tab pos="990600" algn="l"/>
              </a:tabLst>
              <a:defRPr sz="2000" b="1">
                <a:solidFill>
                  <a:schemeClr val="tx2"/>
                </a:solidFill>
                <a:latin typeface="Calibri" pitchFamily="34" charset="0"/>
              </a:defRPr>
            </a:lvl4pPr>
            <a:lvl5pPr marL="2057400" indent="-228600" eaLnBrk="0" hangingPunct="0">
              <a:tabLst>
                <a:tab pos="990600" algn="l"/>
              </a:tabLst>
              <a:defRPr sz="2000" b="1">
                <a:solidFill>
                  <a:schemeClr val="tx2"/>
                </a:solidFill>
                <a:latin typeface="Calibri" pitchFamily="34" charset="0"/>
              </a:defRPr>
            </a:lvl5pPr>
            <a:lvl6pPr marL="2514600" indent="-228600" algn="ctr" eaLnBrk="0" fontAlgn="base" hangingPunct="0">
              <a:spcBef>
                <a:spcPct val="0"/>
              </a:spcBef>
              <a:spcAft>
                <a:spcPct val="0"/>
              </a:spcAft>
              <a:tabLst>
                <a:tab pos="990600" algn="l"/>
              </a:tabLst>
              <a:defRPr sz="2000" b="1">
                <a:solidFill>
                  <a:schemeClr val="tx2"/>
                </a:solidFill>
                <a:latin typeface="Calibri" pitchFamily="34" charset="0"/>
              </a:defRPr>
            </a:lvl6pPr>
            <a:lvl7pPr marL="2971800" indent="-228600" algn="ctr" eaLnBrk="0" fontAlgn="base" hangingPunct="0">
              <a:spcBef>
                <a:spcPct val="0"/>
              </a:spcBef>
              <a:spcAft>
                <a:spcPct val="0"/>
              </a:spcAft>
              <a:tabLst>
                <a:tab pos="990600" algn="l"/>
              </a:tabLst>
              <a:defRPr sz="2000" b="1">
                <a:solidFill>
                  <a:schemeClr val="tx2"/>
                </a:solidFill>
                <a:latin typeface="Calibri" pitchFamily="34" charset="0"/>
              </a:defRPr>
            </a:lvl7pPr>
            <a:lvl8pPr marL="3429000" indent="-228600" algn="ctr" eaLnBrk="0" fontAlgn="base" hangingPunct="0">
              <a:spcBef>
                <a:spcPct val="0"/>
              </a:spcBef>
              <a:spcAft>
                <a:spcPct val="0"/>
              </a:spcAft>
              <a:tabLst>
                <a:tab pos="990600" algn="l"/>
              </a:tabLst>
              <a:defRPr sz="2000" b="1">
                <a:solidFill>
                  <a:schemeClr val="tx2"/>
                </a:solidFill>
                <a:latin typeface="Calibri" pitchFamily="34" charset="0"/>
              </a:defRPr>
            </a:lvl8pPr>
            <a:lvl9pPr marL="3886200" indent="-228600" algn="ctr" eaLnBrk="0" fontAlgn="base" hangingPunct="0">
              <a:spcBef>
                <a:spcPct val="0"/>
              </a:spcBef>
              <a:spcAft>
                <a:spcPct val="0"/>
              </a:spcAft>
              <a:tabLst>
                <a:tab pos="990600" algn="l"/>
              </a:tabLst>
              <a:defRPr sz="2000" b="1">
                <a:solidFill>
                  <a:schemeClr val="tx2"/>
                </a:solidFill>
                <a:latin typeface="Calibri" pitchFamily="34" charset="0"/>
              </a:defRPr>
            </a:lvl9pPr>
          </a:lstStyle>
          <a:p>
            <a:pPr algn="ctr">
              <a:spcBef>
                <a:spcPct val="50000"/>
              </a:spcBef>
              <a:defRPr/>
            </a:pPr>
            <a:r>
              <a:rPr lang="de-DE" sz="800" b="0">
                <a:solidFill>
                  <a:schemeClr val="bg1"/>
                </a:solidFill>
                <a:ea typeface="MS PGothic" pitchFamily="34" charset="-128"/>
              </a:rPr>
              <a:t>© Rheinmetall Defence </a:t>
            </a:r>
            <a:r>
              <a:rPr lang="de-DE" sz="800" b="0" smtClean="0">
                <a:solidFill>
                  <a:schemeClr val="bg1"/>
                </a:solidFill>
                <a:ea typeface="MS PGothic" pitchFamily="34" charset="-128"/>
              </a:rPr>
              <a:t>2014</a:t>
            </a:r>
            <a:endParaRPr lang="de-DE" sz="800" b="0">
              <a:solidFill>
                <a:schemeClr val="bg1"/>
              </a:solidFill>
              <a:ea typeface="MS PGothic" pitchFamily="34" charset="-128"/>
            </a:endParaRPr>
          </a:p>
        </p:txBody>
      </p:sp>
      <p:sp>
        <p:nvSpPr>
          <p:cNvPr id="1032" name="Rectangle 3"/>
          <p:cNvSpPr>
            <a:spLocks noGrp="1" noChangeArrowheads="1"/>
          </p:cNvSpPr>
          <p:nvPr>
            <p:ph type="body" idx="1"/>
          </p:nvPr>
        </p:nvSpPr>
        <p:spPr bwMode="auto">
          <a:xfrm>
            <a:off x="593726" y="1697038"/>
            <a:ext cx="8163940" cy="49720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Item one on the agenda</a:t>
            </a:r>
          </a:p>
          <a:p>
            <a:pPr lvl="1"/>
            <a:r>
              <a:rPr lang="en-US" smtClean="0"/>
              <a:t>Second level</a:t>
            </a:r>
          </a:p>
          <a:p>
            <a:pPr lvl="2"/>
            <a:r>
              <a:rPr lang="en-US" smtClean="0"/>
              <a:t>third level</a:t>
            </a:r>
          </a:p>
          <a:p>
            <a:pPr lvl="3"/>
            <a:r>
              <a:rPr lang="en-US" smtClean="0"/>
              <a:t>next level</a:t>
            </a:r>
          </a:p>
        </p:txBody>
      </p:sp>
      <p:sp>
        <p:nvSpPr>
          <p:cNvPr id="2" name="Rectangle 6"/>
          <p:cNvSpPr>
            <a:spLocks noGrp="1" noChangeArrowheads="1"/>
          </p:cNvSpPr>
          <p:nvPr>
            <p:ph type="sldNum" sz="quarter" idx="4"/>
          </p:nvPr>
        </p:nvSpPr>
        <p:spPr bwMode="auto">
          <a:xfrm>
            <a:off x="6840538" y="6670675"/>
            <a:ext cx="2133600" cy="1444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800" b="0">
                <a:solidFill>
                  <a:schemeClr val="bg1"/>
                </a:solidFill>
              </a:defRPr>
            </a:lvl1pPr>
          </a:lstStyle>
          <a:p>
            <a:pPr>
              <a:defRPr/>
            </a:pPr>
            <a:fld id="{772F6D96-137A-462C-A9CC-2F3A25340B39}" type="slidenum">
              <a:rPr lang="de-DE"/>
              <a:pPr>
                <a:defRPr/>
              </a:pPr>
              <a:t>‹#›</a:t>
            </a:fld>
            <a:endParaRPr lang="de-DE"/>
          </a:p>
        </p:txBody>
      </p:sp>
      <p:sp>
        <p:nvSpPr>
          <p:cNvPr id="1035" name="Rectangle 32"/>
          <p:cNvSpPr>
            <a:spLocks noChangeArrowheads="1"/>
          </p:cNvSpPr>
          <p:nvPr/>
        </p:nvSpPr>
        <p:spPr bwMode="auto">
          <a:xfrm>
            <a:off x="150813" y="6669088"/>
            <a:ext cx="2895600" cy="171450"/>
          </a:xfrm>
          <a:prstGeom prst="rect">
            <a:avLst/>
          </a:prstGeom>
          <a:noFill/>
          <a:ln>
            <a:noFill/>
          </a:ln>
          <a:effectLst/>
          <a:extLst/>
        </p:spPr>
        <p:txBody>
          <a:bodyPr/>
          <a:lstStyle/>
          <a:p>
            <a:pPr marL="0" marR="0" lvl="0" indent="0" algn="l" defTabSz="914400" eaLnBrk="0"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smtClean="0">
                <a:ln>
                  <a:noFill/>
                </a:ln>
                <a:solidFill>
                  <a:srgbClr val="FFFFFF"/>
                </a:solidFill>
                <a:effectLst/>
                <a:uLnTx/>
                <a:uFillTx/>
                <a:ea typeface="ＭＳ Ｐゴシック" pitchFamily="34" charset="-128"/>
              </a:rPr>
              <a:t>Dr. Norbert Härle, MC</a:t>
            </a:r>
          </a:p>
        </p:txBody>
      </p:sp>
      <p:grpSp>
        <p:nvGrpSpPr>
          <p:cNvPr id="14" name="Group 15"/>
          <p:cNvGrpSpPr>
            <a:grpSpLocks/>
          </p:cNvGrpSpPr>
          <p:nvPr/>
        </p:nvGrpSpPr>
        <p:grpSpPr bwMode="auto">
          <a:xfrm>
            <a:off x="7838865" y="76196"/>
            <a:ext cx="980197" cy="716947"/>
            <a:chOff x="839" y="255"/>
            <a:chExt cx="4103" cy="3376"/>
          </a:xfrm>
        </p:grpSpPr>
        <p:sp>
          <p:nvSpPr>
            <p:cNvPr id="15" name="Abgerundetes Rechteck 14"/>
            <p:cNvSpPr/>
            <p:nvPr userDrawn="1"/>
          </p:nvSpPr>
          <p:spPr>
            <a:xfrm>
              <a:off x="1849" y="365"/>
              <a:ext cx="2047" cy="141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b="0"/>
            </a:p>
          </p:txBody>
        </p:sp>
        <p:sp>
          <p:nvSpPr>
            <p:cNvPr id="16" name="AutoShape 10"/>
            <p:cNvSpPr>
              <a:spLocks noChangeArrowheads="1"/>
            </p:cNvSpPr>
            <p:nvPr userDrawn="1"/>
          </p:nvSpPr>
          <p:spPr bwMode="auto">
            <a:xfrm>
              <a:off x="839" y="1453"/>
              <a:ext cx="4103" cy="899"/>
            </a:xfrm>
            <a:prstGeom prst="triangle">
              <a:avLst>
                <a:gd name="adj" fmla="val 50000"/>
              </a:avLst>
            </a:prstGeom>
            <a:solidFill>
              <a:schemeClr val="bg1"/>
            </a:solidFill>
            <a:ln w="9525">
              <a:solidFill>
                <a:schemeClr val="tx1"/>
              </a:solidFill>
              <a:miter lim="800000"/>
              <a:headEnd/>
              <a:tailEnd/>
            </a:ln>
          </p:spPr>
          <p:txBody>
            <a:bodyPr wrap="none" anchor="ctr"/>
            <a:lstStyle/>
            <a:p>
              <a:pPr>
                <a:defRPr/>
              </a:pPr>
              <a:endParaRPr lang="en-US" sz="1800" b="0">
                <a:solidFill>
                  <a:schemeClr val="tx1"/>
                </a:solidFill>
                <a:latin typeface="Arial" pitchFamily="34" charset="0"/>
              </a:endParaRPr>
            </a:p>
          </p:txBody>
        </p:sp>
        <p:pic>
          <p:nvPicPr>
            <p:cNvPr id="17" name="Grafik 3"/>
            <p:cNvPicPr>
              <a:picLocks noChangeAspect="1"/>
            </p:cNvPicPr>
            <p:nvPr userDrawn="1"/>
          </p:nvPicPr>
          <p:blipFill>
            <a:blip r:embed="rId13"/>
            <a:srcRect/>
            <a:stretch>
              <a:fillRect/>
            </a:stretch>
          </p:blipFill>
          <p:spPr bwMode="auto">
            <a:xfrm>
              <a:off x="1829" y="255"/>
              <a:ext cx="2161" cy="1528"/>
            </a:xfrm>
            <a:prstGeom prst="rect">
              <a:avLst/>
            </a:prstGeom>
            <a:noFill/>
            <a:ln w="9525">
              <a:noFill/>
              <a:miter lim="800000"/>
              <a:headEnd/>
              <a:tailEnd/>
            </a:ln>
          </p:spPr>
        </p:pic>
        <p:pic>
          <p:nvPicPr>
            <p:cNvPr id="18" name="Picture 777" descr="RP&amp;C Mastiff in Jordan 6"/>
            <p:cNvPicPr>
              <a:picLocks noChangeAspect="1" noChangeArrowheads="1"/>
            </p:cNvPicPr>
            <p:nvPr userDrawn="1"/>
          </p:nvPicPr>
          <p:blipFill>
            <a:blip r:embed="rId14">
              <a:extLst/>
            </a:blip>
            <a:srcRect/>
            <a:stretch>
              <a:fillRect/>
            </a:stretch>
          </p:blipFill>
          <p:spPr bwMode="auto">
            <a:xfrm>
              <a:off x="3370" y="2196"/>
              <a:ext cx="1315" cy="714"/>
            </a:xfrm>
            <a:prstGeom prst="rect">
              <a:avLst/>
            </a:prstGeom>
            <a:noFill/>
            <a:ln>
              <a:noFill/>
            </a:ln>
            <a:effectLst>
              <a:reflection blurRad="6350" stA="52000" endA="300" endPos="35000" dir="5400000" sy="-100000" algn="bl" rotWithShape="0"/>
            </a:effectLst>
            <a:extLst/>
          </p:spPr>
        </p:pic>
        <p:pic>
          <p:nvPicPr>
            <p:cNvPr id="19" name="Picture 5" descr="KMW_LEGUAN_02[1]"/>
            <p:cNvPicPr>
              <a:picLocks noChangeAspect="1" noChangeArrowheads="1"/>
            </p:cNvPicPr>
            <p:nvPr userDrawn="1"/>
          </p:nvPicPr>
          <p:blipFill>
            <a:blip r:embed="rId15">
              <a:extLst/>
            </a:blip>
            <a:srcRect/>
            <a:stretch>
              <a:fillRect/>
            </a:stretch>
          </p:blipFill>
          <p:spPr bwMode="auto">
            <a:xfrm>
              <a:off x="1870" y="2541"/>
              <a:ext cx="1230" cy="540"/>
            </a:xfrm>
            <a:prstGeom prst="rect">
              <a:avLst/>
            </a:prstGeom>
            <a:noFill/>
            <a:ln>
              <a:noFill/>
            </a:ln>
            <a:effectLst>
              <a:reflection blurRad="6350" stA="52000" endA="300" endPos="35000" dir="5400000" sy="-100000" algn="bl" rotWithShape="0"/>
            </a:effectLst>
            <a:extLst/>
          </p:spPr>
        </p:pic>
        <p:pic>
          <p:nvPicPr>
            <p:cNvPr id="20" name="Picture 4" descr="KMW_LEOPARD_2A7x_01[1]"/>
            <p:cNvPicPr>
              <a:picLocks noChangeAspect="1" noChangeArrowheads="1"/>
            </p:cNvPicPr>
            <p:nvPr userDrawn="1"/>
          </p:nvPicPr>
          <p:blipFill>
            <a:blip r:embed="rId16">
              <a:extLst/>
            </a:blip>
            <a:srcRect/>
            <a:stretch>
              <a:fillRect/>
            </a:stretch>
          </p:blipFill>
          <p:spPr bwMode="auto">
            <a:xfrm>
              <a:off x="2454" y="1772"/>
              <a:ext cx="1055" cy="705"/>
            </a:xfrm>
            <a:prstGeom prst="rect">
              <a:avLst/>
            </a:prstGeom>
            <a:noFill/>
            <a:ln>
              <a:noFill/>
            </a:ln>
            <a:effectLst>
              <a:reflection blurRad="6350" stA="52000" endA="300" endPos="35000" dir="5400000" sy="-100000" algn="bl" rotWithShape="0"/>
            </a:effectLst>
            <a:extLst/>
          </p:spPr>
        </p:pic>
        <p:pic>
          <p:nvPicPr>
            <p:cNvPr id="21" name="Picture 9"/>
            <p:cNvPicPr>
              <a:picLocks noChangeAspect="1" noChangeArrowheads="1"/>
            </p:cNvPicPr>
            <p:nvPr userDrawn="1"/>
          </p:nvPicPr>
          <p:blipFill>
            <a:blip r:embed="rId17">
              <a:extLst/>
            </a:blip>
            <a:srcRect r="72" b="163"/>
            <a:stretch>
              <a:fillRect/>
            </a:stretch>
          </p:blipFill>
          <p:spPr bwMode="auto">
            <a:xfrm>
              <a:off x="1044" y="1908"/>
              <a:ext cx="966" cy="722"/>
            </a:xfrm>
            <a:prstGeom prst="rect">
              <a:avLst/>
            </a:prstGeom>
            <a:noFill/>
            <a:ln>
              <a:noFill/>
            </a:ln>
            <a:effectLst>
              <a:reflection blurRad="6350" stA="52000" endA="300" endPos="35000" dir="5400000" sy="-100000" algn="bl" rotWithShape="0"/>
            </a:effectLst>
            <a:extLst/>
          </p:spPr>
        </p:pic>
      </p:gr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Lst>
  <p:transition spd="slow">
    <p:fade/>
  </p:transition>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2200" b="1">
          <a:solidFill>
            <a:schemeClr val="tx2"/>
          </a:solidFill>
          <a:latin typeface="+mj-lt"/>
          <a:ea typeface="+mj-ea"/>
          <a:cs typeface="+mj-cs"/>
        </a:defRPr>
      </a:lvl1pPr>
      <a:lvl2pPr algn="l" rtl="0" eaLnBrk="0" fontAlgn="base" hangingPunct="0">
        <a:lnSpc>
          <a:spcPct val="90000"/>
        </a:lnSpc>
        <a:spcBef>
          <a:spcPct val="0"/>
        </a:spcBef>
        <a:spcAft>
          <a:spcPct val="0"/>
        </a:spcAft>
        <a:defRPr sz="2200" b="1">
          <a:solidFill>
            <a:schemeClr val="tx2"/>
          </a:solidFill>
          <a:latin typeface="Calibri" pitchFamily="34" charset="0"/>
        </a:defRPr>
      </a:lvl2pPr>
      <a:lvl3pPr algn="l" rtl="0" eaLnBrk="0" fontAlgn="base" hangingPunct="0">
        <a:lnSpc>
          <a:spcPct val="90000"/>
        </a:lnSpc>
        <a:spcBef>
          <a:spcPct val="0"/>
        </a:spcBef>
        <a:spcAft>
          <a:spcPct val="0"/>
        </a:spcAft>
        <a:defRPr sz="2200" b="1">
          <a:solidFill>
            <a:schemeClr val="tx2"/>
          </a:solidFill>
          <a:latin typeface="Calibri" pitchFamily="34" charset="0"/>
        </a:defRPr>
      </a:lvl3pPr>
      <a:lvl4pPr algn="l" rtl="0" eaLnBrk="0" fontAlgn="base" hangingPunct="0">
        <a:lnSpc>
          <a:spcPct val="90000"/>
        </a:lnSpc>
        <a:spcBef>
          <a:spcPct val="0"/>
        </a:spcBef>
        <a:spcAft>
          <a:spcPct val="0"/>
        </a:spcAft>
        <a:defRPr sz="2200" b="1">
          <a:solidFill>
            <a:schemeClr val="tx2"/>
          </a:solidFill>
          <a:latin typeface="Calibri" pitchFamily="34" charset="0"/>
        </a:defRPr>
      </a:lvl4pPr>
      <a:lvl5pPr algn="l" rtl="0" eaLnBrk="0" fontAlgn="base" hangingPunct="0">
        <a:lnSpc>
          <a:spcPct val="90000"/>
        </a:lnSpc>
        <a:spcBef>
          <a:spcPct val="0"/>
        </a:spcBef>
        <a:spcAft>
          <a:spcPct val="0"/>
        </a:spcAft>
        <a:defRPr sz="2200" b="1">
          <a:solidFill>
            <a:schemeClr val="tx2"/>
          </a:solidFill>
          <a:latin typeface="Calibri" pitchFamily="34" charset="0"/>
        </a:defRPr>
      </a:lvl5pPr>
      <a:lvl6pPr marL="457200" algn="l" rtl="0" fontAlgn="base">
        <a:lnSpc>
          <a:spcPct val="90000"/>
        </a:lnSpc>
        <a:spcBef>
          <a:spcPct val="0"/>
        </a:spcBef>
        <a:spcAft>
          <a:spcPct val="0"/>
        </a:spcAft>
        <a:defRPr sz="2200" b="1">
          <a:solidFill>
            <a:schemeClr val="tx2"/>
          </a:solidFill>
          <a:latin typeface="Calibri" pitchFamily="34" charset="0"/>
        </a:defRPr>
      </a:lvl6pPr>
      <a:lvl7pPr marL="914400" algn="l" rtl="0" fontAlgn="base">
        <a:lnSpc>
          <a:spcPct val="90000"/>
        </a:lnSpc>
        <a:spcBef>
          <a:spcPct val="0"/>
        </a:spcBef>
        <a:spcAft>
          <a:spcPct val="0"/>
        </a:spcAft>
        <a:defRPr sz="2200" b="1">
          <a:solidFill>
            <a:schemeClr val="tx2"/>
          </a:solidFill>
          <a:latin typeface="Calibri" pitchFamily="34" charset="0"/>
        </a:defRPr>
      </a:lvl7pPr>
      <a:lvl8pPr marL="1371600" algn="l" rtl="0" fontAlgn="base">
        <a:lnSpc>
          <a:spcPct val="90000"/>
        </a:lnSpc>
        <a:spcBef>
          <a:spcPct val="0"/>
        </a:spcBef>
        <a:spcAft>
          <a:spcPct val="0"/>
        </a:spcAft>
        <a:defRPr sz="2200" b="1">
          <a:solidFill>
            <a:schemeClr val="tx2"/>
          </a:solidFill>
          <a:latin typeface="Calibri" pitchFamily="34" charset="0"/>
        </a:defRPr>
      </a:lvl8pPr>
      <a:lvl9pPr marL="1828800" algn="l" rtl="0" fontAlgn="base">
        <a:lnSpc>
          <a:spcPct val="90000"/>
        </a:lnSpc>
        <a:spcBef>
          <a:spcPct val="0"/>
        </a:spcBef>
        <a:spcAft>
          <a:spcPct val="0"/>
        </a:spcAft>
        <a:defRPr sz="2200" b="1">
          <a:solidFill>
            <a:schemeClr val="tx2"/>
          </a:solidFill>
          <a:latin typeface="Calibri" pitchFamily="34" charset="0"/>
        </a:defRPr>
      </a:lvl9pPr>
    </p:titleStyle>
    <p:bodyStyle>
      <a:lvl1pPr marL="342900" indent="-342900" algn="l" rtl="0" eaLnBrk="0" fontAlgn="base" hangingPunct="0">
        <a:spcBef>
          <a:spcPct val="20000"/>
        </a:spcBef>
        <a:spcAft>
          <a:spcPct val="0"/>
        </a:spcAft>
        <a:defRPr sz="2000" b="1">
          <a:solidFill>
            <a:schemeClr val="tx1"/>
          </a:solidFill>
          <a:latin typeface="+mn-lt"/>
          <a:ea typeface="+mn-ea"/>
          <a:cs typeface="+mn-cs"/>
        </a:defRPr>
      </a:lvl1pPr>
      <a:lvl2pPr marL="265113" indent="-263525" algn="l" rtl="0" eaLnBrk="0" fontAlgn="base" hangingPunct="0">
        <a:spcBef>
          <a:spcPct val="20000"/>
        </a:spcBef>
        <a:spcAft>
          <a:spcPct val="0"/>
        </a:spcAft>
        <a:buClr>
          <a:schemeClr val="hlink"/>
        </a:buClr>
        <a:buFont typeface="Wingdings" pitchFamily="2" charset="2"/>
        <a:buChar char="§"/>
        <a:defRPr b="1">
          <a:solidFill>
            <a:schemeClr val="tx1"/>
          </a:solidFill>
          <a:latin typeface="+mn-lt"/>
        </a:defRPr>
      </a:lvl2pPr>
      <a:lvl3pPr marL="536575" indent="-269875" algn="l" rtl="0" eaLnBrk="0" fontAlgn="base" hangingPunct="0">
        <a:spcBef>
          <a:spcPct val="20000"/>
        </a:spcBef>
        <a:spcAft>
          <a:spcPct val="0"/>
        </a:spcAft>
        <a:buClr>
          <a:srgbClr val="800000"/>
        </a:buClr>
        <a:buFont typeface="Arial" charset="0"/>
        <a:buChar char="–"/>
        <a:defRPr sz="1600">
          <a:solidFill>
            <a:schemeClr val="tx1"/>
          </a:solidFill>
          <a:latin typeface="+mn-lt"/>
        </a:defRPr>
      </a:lvl3pPr>
      <a:lvl4pPr marL="804863" indent="-266700" algn="l" rtl="0" eaLnBrk="0" fontAlgn="base" hangingPunct="0">
        <a:spcBef>
          <a:spcPct val="20000"/>
        </a:spcBef>
        <a:spcAft>
          <a:spcPct val="0"/>
        </a:spcAft>
        <a:buClr>
          <a:schemeClr val="hlink"/>
        </a:buClr>
        <a:buFont typeface="Arial" charset="0"/>
        <a:buChar char="•"/>
        <a:defRPr sz="1600">
          <a:solidFill>
            <a:schemeClr val="tx1"/>
          </a:solidFill>
          <a:latin typeface="+mn-lt"/>
        </a:defRPr>
      </a:lvl4pPr>
      <a:lvl5pPr marL="1069975" indent="-263525" algn="l" rtl="0" eaLnBrk="0" fontAlgn="base" hangingPunct="0">
        <a:spcBef>
          <a:spcPct val="20000"/>
        </a:spcBef>
        <a:spcAft>
          <a:spcPct val="0"/>
        </a:spcAft>
        <a:defRPr sz="1600">
          <a:solidFill>
            <a:schemeClr val="tx1"/>
          </a:solidFill>
          <a:latin typeface="+mn-lt"/>
        </a:defRPr>
      </a:lvl5pPr>
      <a:lvl6pPr marL="1527175" indent="-263525" algn="l" rtl="0" fontAlgn="base">
        <a:spcBef>
          <a:spcPct val="20000"/>
        </a:spcBef>
        <a:spcAft>
          <a:spcPct val="0"/>
        </a:spcAft>
        <a:defRPr sz="1600">
          <a:solidFill>
            <a:schemeClr val="tx1"/>
          </a:solidFill>
          <a:latin typeface="+mn-lt"/>
        </a:defRPr>
      </a:lvl6pPr>
      <a:lvl7pPr marL="1984375" indent="-263525" algn="l" rtl="0" fontAlgn="base">
        <a:spcBef>
          <a:spcPct val="20000"/>
        </a:spcBef>
        <a:spcAft>
          <a:spcPct val="0"/>
        </a:spcAft>
        <a:defRPr sz="1600">
          <a:solidFill>
            <a:schemeClr val="tx1"/>
          </a:solidFill>
          <a:latin typeface="+mn-lt"/>
        </a:defRPr>
      </a:lvl7pPr>
      <a:lvl8pPr marL="2441575" indent="-263525" algn="l" rtl="0" fontAlgn="base">
        <a:spcBef>
          <a:spcPct val="20000"/>
        </a:spcBef>
        <a:spcAft>
          <a:spcPct val="0"/>
        </a:spcAft>
        <a:defRPr sz="1600">
          <a:solidFill>
            <a:schemeClr val="tx1"/>
          </a:solidFill>
          <a:latin typeface="+mn-lt"/>
        </a:defRPr>
      </a:lvl8pPr>
      <a:lvl9pPr marL="2898775" indent="-263525" algn="l" rtl="0" fontAlgn="base">
        <a:spcBef>
          <a:spcPct val="20000"/>
        </a:spcBef>
        <a:spcAft>
          <a:spcPct val="0"/>
        </a:spcAft>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2.xml"/><Relationship Id="rId4" Type="http://schemas.openxmlformats.org/officeDocument/2006/relationships/image" Target="../media/image88.e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25.wmf"/><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6.gi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eda.europa.eu/info-hub/news/2013/07/04/lavosar-workshop-results" TargetMode="External"/><Relationship Id="rId2" Type="http://schemas.openxmlformats.org/officeDocument/2006/relationships/hyperlink" Target="http://www.eda.europa.eu/info-hub/events/2013/05/03/industrial-workshop-open-system-architecture-standardisation"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1.emf"/></Relationships>
</file>

<file path=ppt/slides/_rels/slide2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0.wmf"/><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4.emf"/></Relationships>
</file>

<file path=ppt/slides/_rels/slide5.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55.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56.e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57.e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58.e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59.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61.emf"/><Relationship Id="rId5" Type="http://schemas.openxmlformats.org/officeDocument/2006/relationships/oleObject" Target="../embeddings/oleObject10.bin"/><Relationship Id="rId4" Type="http://schemas.openxmlformats.org/officeDocument/2006/relationships/image" Target="../media/image60.emf"/></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62.emf"/></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64.emf"/><Relationship Id="rId4" Type="http://schemas.openxmlformats.org/officeDocument/2006/relationships/oleObject" Target="../embeddings/oleObject12.bin"/></Relationships>
</file>

<file path=ppt/slides/_rels/slide74.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68.emf"/></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69.e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70.e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7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72.emf"/></Relationships>
</file>

<file path=ppt/slides/_rels/slide81.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74.emf"/></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76.jpeg"/><Relationship Id="rId4" Type="http://schemas.openxmlformats.org/officeDocument/2006/relationships/image" Target="../media/image75.emf"/></Relationships>
</file>

<file path=ppt/slides/_rels/slide8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2.xml"/><Relationship Id="rId1" Type="http://schemas.openxmlformats.org/officeDocument/2006/relationships/vmlDrawing" Target="../drawings/vmlDrawing19.vml"/><Relationship Id="rId5" Type="http://schemas.openxmlformats.org/officeDocument/2006/relationships/image" Target="../media/image79.emf"/><Relationship Id="rId4" Type="http://schemas.openxmlformats.org/officeDocument/2006/relationships/oleObject" Target="../embeddings/oleObject20.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image" Target="../media/image81.emf"/><Relationship Id="rId4" Type="http://schemas.openxmlformats.org/officeDocument/2006/relationships/oleObject" Target="../embeddings/oleObject21.bin"/></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21.vml"/><Relationship Id="rId4" Type="http://schemas.openxmlformats.org/officeDocument/2006/relationships/image" Target="../media/image83.e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22.vml"/><Relationship Id="rId4" Type="http://schemas.openxmlformats.org/officeDocument/2006/relationships/image" Target="../media/image84.em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23.vml"/><Relationship Id="rId4" Type="http://schemas.openxmlformats.org/officeDocument/2006/relationships/image" Target="../media/image85.e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p:txBody>
          <a:bodyPr>
            <a:normAutofit/>
          </a:bodyPr>
          <a:lstStyle/>
          <a:p>
            <a:r>
              <a:rPr lang="en-US" smtClean="0"/>
              <a:t>LAVOSAR Dissemination Workshop</a:t>
            </a:r>
            <a:br>
              <a:rPr lang="en-US" smtClean="0"/>
            </a:br>
            <a:r>
              <a:rPr lang="en-GB" sz="1800" b="0" smtClean="0"/>
              <a:t>EDA, Brussels</a:t>
            </a:r>
            <a:r>
              <a:rPr lang="en-GB" sz="1800" b="0"/>
              <a:t>, </a:t>
            </a:r>
            <a:r>
              <a:rPr lang="en-GB" sz="1800" b="0" smtClean="0"/>
              <a:t>3</a:t>
            </a:r>
            <a:r>
              <a:rPr lang="en-GB" sz="1800" b="0" baseline="30000" smtClean="0"/>
              <a:t>rd</a:t>
            </a:r>
            <a:r>
              <a:rPr lang="en-GB" sz="1800" b="0" smtClean="0"/>
              <a:t>  June 2014</a:t>
            </a:r>
            <a:endParaRPr lang="de-DE" sz="1800" b="0"/>
          </a:p>
        </p:txBody>
      </p:sp>
      <p:sp>
        <p:nvSpPr>
          <p:cNvPr id="6" name="Untertitel 5"/>
          <p:cNvSpPr>
            <a:spLocks noGrp="1"/>
          </p:cNvSpPr>
          <p:nvPr>
            <p:ph type="subTitle" idx="1"/>
          </p:nvPr>
        </p:nvSpPr>
        <p:spPr/>
        <p:txBody>
          <a:bodyPr>
            <a:normAutofit fontScale="55000" lnSpcReduction="20000"/>
          </a:bodyPr>
          <a:lstStyle/>
          <a:p>
            <a:pPr>
              <a:buClr>
                <a:srgbClr val="810004"/>
              </a:buClr>
            </a:pPr>
            <a:r>
              <a:rPr lang="de-DE" sz="2800" b="1"/>
              <a:t>Dr. Norbert </a:t>
            </a:r>
            <a:r>
              <a:rPr lang="de-DE" sz="2800" b="1" smtClean="0"/>
              <a:t>Härle</a:t>
            </a:r>
          </a:p>
          <a:p>
            <a:pPr>
              <a:buClr>
                <a:srgbClr val="810004"/>
              </a:buClr>
            </a:pPr>
            <a:r>
              <a:rPr lang="de-DE" sz="2800" smtClean="0"/>
              <a:t>Rheinmetall </a:t>
            </a:r>
            <a:r>
              <a:rPr lang="de-DE" sz="2800"/>
              <a:t>Defence Electronics - Head of Technology Strategies</a:t>
            </a:r>
            <a:endParaRPr lang="de-DE" sz="1050"/>
          </a:p>
          <a:p>
            <a:pPr>
              <a:buClr>
                <a:srgbClr val="810004"/>
              </a:buClr>
            </a:pPr>
            <a:r>
              <a:rPr lang="de-DE">
                <a:latin typeface="Wingdings" pitchFamily="2" charset="2"/>
              </a:rPr>
              <a:t>(</a:t>
            </a:r>
            <a:r>
              <a:rPr lang="fr-FR"/>
              <a:t> </a:t>
            </a:r>
            <a:r>
              <a:rPr lang="de-DE"/>
              <a:t>phone: +49 421 457-1503   </a:t>
            </a:r>
            <a:r>
              <a:rPr lang="de-DE">
                <a:latin typeface="Webdings" pitchFamily="18" charset="2"/>
              </a:rPr>
              <a:t>Ê</a:t>
            </a:r>
            <a:r>
              <a:rPr lang="fr-FR"/>
              <a:t> fax: +49 421 457- 4415   </a:t>
            </a:r>
            <a:r>
              <a:rPr lang="de-DE">
                <a:latin typeface="Webdings" pitchFamily="18" charset="2"/>
              </a:rPr>
              <a:t>È</a:t>
            </a:r>
            <a:r>
              <a:rPr lang="fr-FR"/>
              <a:t> mobile: +49 151 14805589   </a:t>
            </a:r>
            <a:r>
              <a:rPr lang="de-DE">
                <a:latin typeface="Wingdings" pitchFamily="2" charset="2"/>
              </a:rPr>
              <a:t>*</a:t>
            </a:r>
            <a:r>
              <a:rPr lang="fr-FR"/>
              <a:t> e-mail: Norbert.Haerle@Rheinmetall.com</a:t>
            </a:r>
            <a:endParaRPr lang="de-DE"/>
          </a:p>
        </p:txBody>
      </p:sp>
      <p:sp>
        <p:nvSpPr>
          <p:cNvPr id="4" name="Foliennummernplatzhalter 3"/>
          <p:cNvSpPr>
            <a:spLocks noGrp="1"/>
          </p:cNvSpPr>
          <p:nvPr>
            <p:ph type="sldNum" sz="quarter" idx="4294967295"/>
          </p:nvPr>
        </p:nvSpPr>
        <p:spPr>
          <a:xfrm>
            <a:off x="7010400" y="6670675"/>
            <a:ext cx="2133600" cy="144463"/>
          </a:xfrm>
        </p:spPr>
        <p:txBody>
          <a:bodyPr/>
          <a:lstStyle/>
          <a:p>
            <a:pPr>
              <a:defRPr/>
            </a:pPr>
            <a:fld id="{D359EBCC-6B18-4AC4-A24B-0B3C1B5655EF}" type="slidenum">
              <a:rPr lang="de-DE" smtClean="0"/>
              <a:pPr>
                <a:defRPr/>
              </a:pPr>
              <a:t>1</a:t>
            </a:fld>
            <a:endParaRPr lang="de-DE"/>
          </a:p>
        </p:txBody>
      </p:sp>
    </p:spTree>
    <p:extLst>
      <p:ext uri="{BB962C8B-B14F-4D97-AF65-F5344CB8AC3E}">
        <p14:creationId xmlns:p14="http://schemas.microsoft.com/office/powerpoint/2010/main" val="4133444457"/>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DE" smtClean="0"/>
              <a:t>Study Execution</a:t>
            </a:r>
            <a:endParaRPr lang="en-US"/>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10</a:t>
            </a:fld>
            <a:endParaRPr lang="de-DE"/>
          </a:p>
        </p:txBody>
      </p:sp>
    </p:spTree>
    <p:extLst>
      <p:ext uri="{BB962C8B-B14F-4D97-AF65-F5344CB8AC3E}">
        <p14:creationId xmlns:p14="http://schemas.microsoft.com/office/powerpoint/2010/main" val="2745456756"/>
      </p:ext>
    </p:extLst>
  </p:cSld>
  <p:clrMapOvr>
    <a:masterClrMapping/>
  </p:clrMapOvr>
  <p:transition spd="slow">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- 9. Specification and Design Guidelines</a:t>
            </a:r>
            <a:br>
              <a:rPr lang="de-DE"/>
            </a:br>
            <a:r>
              <a:rPr lang="de-DE"/>
              <a:t>- Security </a:t>
            </a:r>
            <a:r>
              <a:rPr lang="de-DE" smtClean="0"/>
              <a:t>- Development of Senarios</a:t>
            </a:r>
            <a:endParaRPr lang="en-US"/>
          </a:p>
        </p:txBody>
      </p:sp>
      <p:sp>
        <p:nvSpPr>
          <p:cNvPr id="3" name="Content Placeholder 2"/>
          <p:cNvSpPr>
            <a:spLocks noGrp="1"/>
          </p:cNvSpPr>
          <p:nvPr>
            <p:ph idx="1"/>
          </p:nvPr>
        </p:nvSpPr>
        <p:spPr/>
        <p:txBody>
          <a:bodyPr/>
          <a:lstStyle/>
          <a:p>
            <a:r>
              <a:rPr lang="de-DE" smtClean="0"/>
              <a:t>Example</a:t>
            </a:r>
          </a:p>
          <a:p>
            <a:pPr lvl="1"/>
            <a:r>
              <a:rPr lang="en-US" smtClean="0"/>
              <a:t>Stimulus: </a:t>
            </a:r>
          </a:p>
          <a:p>
            <a:pPr lvl="2"/>
            <a:r>
              <a:rPr lang="en-US" smtClean="0"/>
              <a:t>Malicious / corrupt data sent from one node to other.</a:t>
            </a:r>
          </a:p>
          <a:p>
            <a:pPr lvl="1"/>
            <a:r>
              <a:rPr lang="en-US" smtClean="0"/>
              <a:t>Source of the stimulus: </a:t>
            </a:r>
          </a:p>
          <a:p>
            <a:pPr lvl="2"/>
            <a:r>
              <a:rPr lang="en-US" smtClean="0"/>
              <a:t>Malicious firmware / application software, communication error.</a:t>
            </a:r>
          </a:p>
          <a:p>
            <a:pPr lvl="1"/>
            <a:r>
              <a:rPr lang="en-US" smtClean="0"/>
              <a:t>Environment: </a:t>
            </a:r>
          </a:p>
          <a:p>
            <a:pPr lvl="2"/>
            <a:r>
              <a:rPr lang="en-US" smtClean="0"/>
              <a:t>Mission system is operational / on a mission.</a:t>
            </a:r>
          </a:p>
          <a:p>
            <a:pPr lvl="1"/>
            <a:r>
              <a:rPr lang="en-US" smtClean="0"/>
              <a:t>Target of attack: </a:t>
            </a:r>
          </a:p>
          <a:p>
            <a:pPr lvl="2"/>
            <a:r>
              <a:rPr lang="en-US" smtClean="0"/>
              <a:t>Mission system capability, E.g. Weapon elevation, safety-critical (SC) protocol.</a:t>
            </a:r>
          </a:p>
          <a:p>
            <a:pPr lvl="1"/>
            <a:r>
              <a:rPr lang="en-US" smtClean="0"/>
              <a:t>Response: </a:t>
            </a:r>
          </a:p>
          <a:p>
            <a:pPr lvl="2"/>
            <a:r>
              <a:rPr lang="en-US" smtClean="0"/>
              <a:t>Integrity of messages, Authentication of nodes.</a:t>
            </a:r>
          </a:p>
          <a:p>
            <a:pPr lvl="1"/>
            <a:r>
              <a:rPr lang="en-US" smtClean="0"/>
              <a:t>Response measure: </a:t>
            </a:r>
          </a:p>
          <a:p>
            <a:pPr lvl="2"/>
            <a:r>
              <a:rPr lang="en-US" smtClean="0"/>
              <a:t>Implementing security on SC mission systems has resource and time constraints.</a:t>
            </a:r>
          </a:p>
          <a:p>
            <a:r>
              <a:rPr lang="en-US"/>
              <a:t> </a:t>
            </a:r>
          </a:p>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100</a:t>
            </a:fld>
            <a:endParaRPr lang="de-DE"/>
          </a:p>
        </p:txBody>
      </p:sp>
    </p:spTree>
    <p:extLst>
      <p:ext uri="{BB962C8B-B14F-4D97-AF65-F5344CB8AC3E}">
        <p14:creationId xmlns:p14="http://schemas.microsoft.com/office/powerpoint/2010/main" val="394323615"/>
      </p:ext>
    </p:extLst>
  </p:cSld>
  <p:clrMapOvr>
    <a:masterClrMapping/>
  </p:clrMapOvr>
  <p:transition spd="slow">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- 9. Specification and Design Guidelines</a:t>
            </a:r>
            <a:br>
              <a:rPr lang="de-DE"/>
            </a:br>
            <a:r>
              <a:rPr lang="de-DE"/>
              <a:t>- Security </a:t>
            </a:r>
            <a:r>
              <a:rPr lang="de-DE" smtClean="0"/>
              <a:t>- Security Solutions for Protection</a:t>
            </a:r>
            <a:endParaRPr lang="en-US"/>
          </a:p>
        </p:txBody>
      </p:sp>
      <p:sp>
        <p:nvSpPr>
          <p:cNvPr id="3" name="Content Placeholder 2"/>
          <p:cNvSpPr>
            <a:spLocks noGrp="1"/>
          </p:cNvSpPr>
          <p:nvPr>
            <p:ph idx="1"/>
          </p:nvPr>
        </p:nvSpPr>
        <p:spPr>
          <a:xfrm>
            <a:off x="593726" y="1697038"/>
            <a:ext cx="4626364" cy="4972050"/>
          </a:xfrm>
        </p:spPr>
        <p:txBody>
          <a:bodyPr/>
          <a:lstStyle/>
          <a:p>
            <a:r>
              <a:rPr lang="de-DE" smtClean="0"/>
              <a:t>Example</a:t>
            </a:r>
          </a:p>
          <a:p>
            <a:pPr lvl="1"/>
            <a:r>
              <a:rPr lang="de-DE"/>
              <a:t>Firewall</a:t>
            </a:r>
            <a:endParaRPr lang="en-US"/>
          </a:p>
          <a:p>
            <a:pPr lvl="1"/>
            <a:r>
              <a:rPr lang="de-DE"/>
              <a:t>Intrusion Detection Sensor (IDS)</a:t>
            </a:r>
            <a:endParaRPr lang="en-US"/>
          </a:p>
          <a:p>
            <a:pPr lvl="1"/>
            <a:r>
              <a:rPr lang="en-US"/>
              <a:t>Protection against Viruses, Spyware, or Malware</a:t>
            </a:r>
          </a:p>
          <a:p>
            <a:pPr lvl="1"/>
            <a:r>
              <a:rPr lang="de-DE"/>
              <a:t>No or secured USB access</a:t>
            </a:r>
            <a:endParaRPr lang="en-US"/>
          </a:p>
          <a:p>
            <a:pPr lvl="1"/>
            <a:r>
              <a:rPr lang="de-DE"/>
              <a:t>Host checkers</a:t>
            </a:r>
            <a:endParaRPr lang="en-US"/>
          </a:p>
          <a:p>
            <a:pPr lvl="1"/>
            <a:r>
              <a:rPr lang="de-DE"/>
              <a:t>Access control and directory </a:t>
            </a:r>
            <a:r>
              <a:rPr lang="de-DE" smtClean="0"/>
              <a:t>services</a:t>
            </a:r>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101</a:t>
            </a:fld>
            <a:endParaRPr lang="de-DE"/>
          </a:p>
        </p:txBody>
      </p:sp>
    </p:spTree>
    <p:extLst>
      <p:ext uri="{BB962C8B-B14F-4D97-AF65-F5344CB8AC3E}">
        <p14:creationId xmlns:p14="http://schemas.microsoft.com/office/powerpoint/2010/main" val="3577708017"/>
      </p:ext>
    </p:extLst>
  </p:cSld>
  <p:clrMapOvr>
    <a:masterClrMapping/>
  </p:clrMapOvr>
  <p:transition spd="slow">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- 9. Specification and Design Guidelines</a:t>
            </a:r>
            <a:br>
              <a:rPr lang="de-DE"/>
            </a:br>
            <a:r>
              <a:rPr lang="de-DE"/>
              <a:t>- Security </a:t>
            </a:r>
            <a:r>
              <a:rPr lang="de-DE" smtClean="0"/>
              <a:t>- Security Solutions for Protection</a:t>
            </a:r>
            <a:endParaRPr lang="en-US"/>
          </a:p>
        </p:txBody>
      </p:sp>
      <p:sp>
        <p:nvSpPr>
          <p:cNvPr id="3" name="Content Placeholder 2"/>
          <p:cNvSpPr>
            <a:spLocks noGrp="1"/>
          </p:cNvSpPr>
          <p:nvPr>
            <p:ph idx="1"/>
          </p:nvPr>
        </p:nvSpPr>
        <p:spPr>
          <a:xfrm>
            <a:off x="593726" y="1697038"/>
            <a:ext cx="4626364" cy="4972050"/>
          </a:xfrm>
        </p:spPr>
        <p:txBody>
          <a:bodyPr/>
          <a:lstStyle/>
          <a:p>
            <a:r>
              <a:rPr lang="de-DE" smtClean="0"/>
              <a:t>		Domain Seperation using a 	certified KVM-Switch</a:t>
            </a:r>
          </a:p>
          <a:p>
            <a:r>
              <a:rPr lang="de-DE" smtClean="0"/>
              <a:t>Physically seperated domains</a:t>
            </a:r>
          </a:p>
          <a:p>
            <a:endParaRPr lang="de-DE" smtClean="0"/>
          </a:p>
          <a:p>
            <a:endParaRPr lang="de-DE"/>
          </a:p>
          <a:p>
            <a:endParaRPr lang="de-DE" smtClean="0"/>
          </a:p>
          <a:p>
            <a:endParaRPr lang="de-DE"/>
          </a:p>
          <a:p>
            <a:endParaRPr lang="de-DE" smtClean="0"/>
          </a:p>
          <a:p>
            <a:endParaRPr lang="de-DE"/>
          </a:p>
          <a:p>
            <a:endParaRPr lang="de-DE" smtClean="0"/>
          </a:p>
          <a:p>
            <a:endParaRPr lang="de-DE"/>
          </a:p>
          <a:p>
            <a:endParaRPr lang="de-DE" smtClean="0"/>
          </a:p>
          <a:p>
            <a:r>
              <a:rPr lang="de-DE" smtClean="0"/>
              <a:t>		Domain Seperation using</a:t>
            </a:r>
            <a:br>
              <a:rPr lang="de-DE" smtClean="0"/>
            </a:br>
            <a:r>
              <a:rPr lang="de-DE" smtClean="0"/>
              <a:t>	Vitualisation</a:t>
            </a:r>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102</a:t>
            </a:fld>
            <a:endParaRPr lang="de-DE"/>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430" y="3140960"/>
            <a:ext cx="3816530" cy="2520350"/>
          </a:xfrm>
          <a:prstGeom prst="rect">
            <a:avLst/>
          </a:prstGeom>
          <a:noFill/>
          <a:ln>
            <a:noFill/>
          </a:ln>
        </p:spPr>
      </p:pic>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2507" y="1499718"/>
            <a:ext cx="3730044" cy="2520350"/>
          </a:xfrm>
          <a:prstGeom prst="rect">
            <a:avLst/>
          </a:prstGeom>
          <a:noFill/>
          <a:ln>
            <a:noFill/>
          </a:ln>
        </p:spPr>
      </p:pic>
      <p:pic>
        <p:nvPicPr>
          <p:cNvPr id="8" name="Picture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2507" y="4180642"/>
            <a:ext cx="3745978" cy="2389446"/>
          </a:xfrm>
          <a:prstGeom prst="rect">
            <a:avLst/>
          </a:prstGeom>
          <a:noFill/>
          <a:ln>
            <a:noFill/>
          </a:ln>
        </p:spPr>
      </p:pic>
      <p:sp>
        <p:nvSpPr>
          <p:cNvPr id="7" name="Right Arrow 6"/>
          <p:cNvSpPr/>
          <p:nvPr/>
        </p:nvSpPr>
        <p:spPr bwMode="auto">
          <a:xfrm>
            <a:off x="4427980" y="1988800"/>
            <a:ext cx="288040" cy="216030"/>
          </a:xfrm>
          <a:prstGeom prst="rightArrow">
            <a:avLst/>
          </a:prstGeom>
          <a:solidFill>
            <a:schemeClr val="accent1"/>
          </a:solidFill>
          <a:ln w="127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2"/>
              </a:solidFill>
              <a:effectLst/>
              <a:latin typeface="Calibri" pitchFamily="34" charset="0"/>
            </a:endParaRPr>
          </a:p>
        </p:txBody>
      </p:sp>
      <p:sp>
        <p:nvSpPr>
          <p:cNvPr id="9" name="Right Arrow 8"/>
          <p:cNvSpPr/>
          <p:nvPr/>
        </p:nvSpPr>
        <p:spPr bwMode="auto">
          <a:xfrm>
            <a:off x="4427980" y="6165380"/>
            <a:ext cx="288040" cy="216030"/>
          </a:xfrm>
          <a:prstGeom prst="rightArrow">
            <a:avLst/>
          </a:prstGeom>
          <a:solidFill>
            <a:schemeClr val="accent1"/>
          </a:solidFill>
          <a:ln w="127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2"/>
              </a:solidFill>
              <a:effectLst/>
              <a:latin typeface="Calibri" pitchFamily="34" charset="0"/>
            </a:endParaRPr>
          </a:p>
        </p:txBody>
      </p:sp>
      <p:sp>
        <p:nvSpPr>
          <p:cNvPr id="10" name="Down Arrow 9"/>
          <p:cNvSpPr/>
          <p:nvPr/>
        </p:nvSpPr>
        <p:spPr bwMode="auto">
          <a:xfrm>
            <a:off x="2375695" y="2726200"/>
            <a:ext cx="216030" cy="267023"/>
          </a:xfrm>
          <a:prstGeom prst="downArrow">
            <a:avLst/>
          </a:prstGeom>
          <a:solidFill>
            <a:schemeClr val="accent1"/>
          </a:solidFill>
          <a:ln w="127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2"/>
              </a:solidFill>
              <a:effectLst/>
              <a:latin typeface="Calibri" pitchFamily="34" charset="0"/>
            </a:endParaRPr>
          </a:p>
        </p:txBody>
      </p:sp>
    </p:spTree>
    <p:extLst>
      <p:ext uri="{BB962C8B-B14F-4D97-AF65-F5344CB8AC3E}">
        <p14:creationId xmlns:p14="http://schemas.microsoft.com/office/powerpoint/2010/main" val="720135698"/>
      </p:ext>
    </p:extLst>
  </p:cSld>
  <p:clrMapOvr>
    <a:masterClrMapping/>
  </p:clrMapOvr>
  <p:transition spd="slow">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- 9. Specification and Design Guidelines</a:t>
            </a:r>
            <a:br>
              <a:rPr lang="de-DE"/>
            </a:br>
            <a:r>
              <a:rPr lang="de-DE"/>
              <a:t>- Safety</a:t>
            </a:r>
            <a:endParaRPr lang="en-US"/>
          </a:p>
        </p:txBody>
      </p:sp>
      <p:sp>
        <p:nvSpPr>
          <p:cNvPr id="3" name="Content Placeholder 2"/>
          <p:cNvSpPr>
            <a:spLocks noGrp="1"/>
          </p:cNvSpPr>
          <p:nvPr>
            <p:ph idx="1"/>
          </p:nvPr>
        </p:nvSpPr>
        <p:spPr/>
        <p:txBody>
          <a:bodyPr>
            <a:normAutofit/>
          </a:bodyPr>
          <a:lstStyle/>
          <a:p>
            <a:pPr lvl="1"/>
            <a:r>
              <a:rPr lang="de-DE" smtClean="0"/>
              <a:t>DefStan 00-55 </a:t>
            </a:r>
            <a:r>
              <a:rPr lang="de-DE"/>
              <a:t>“Requirements for Safety Related Software in Defence Equipment</a:t>
            </a:r>
            <a:r>
              <a:rPr lang="de-DE" smtClean="0"/>
              <a:t>”</a:t>
            </a:r>
            <a:endParaRPr lang="en-US"/>
          </a:p>
          <a:p>
            <a:pPr lvl="1"/>
            <a:r>
              <a:rPr lang="de-DE"/>
              <a:t>DefStan 00-56 “Safety </a:t>
            </a:r>
            <a:r>
              <a:rPr lang="de-DE" smtClean="0"/>
              <a:t>Management </a:t>
            </a:r>
            <a:r>
              <a:rPr lang="de-DE"/>
              <a:t>Requirements for Defence Systems</a:t>
            </a:r>
            <a:r>
              <a:rPr lang="de-DE" smtClean="0"/>
              <a:t>”</a:t>
            </a:r>
          </a:p>
          <a:p>
            <a:pPr lvl="1"/>
            <a:r>
              <a:rPr lang="de-DE"/>
              <a:t>IEC 61508 “Functional Safety of electrical/electronic/programmable electronic safety-related systems</a:t>
            </a:r>
            <a:r>
              <a:rPr lang="de-DE" smtClean="0"/>
              <a:t>”</a:t>
            </a:r>
          </a:p>
          <a:p>
            <a:pPr lvl="1"/>
            <a:r>
              <a:rPr lang="de-DE"/>
              <a:t>ISO 26262 “Automotive Software Standards”</a:t>
            </a:r>
          </a:p>
          <a:p>
            <a:pPr marL="1588" lvl="1" indent="0">
              <a:buNone/>
            </a:pPr>
            <a:endParaRPr lang="de-DE"/>
          </a:p>
          <a:p>
            <a:pPr lvl="1"/>
            <a:endParaRPr lang="de-DE" smtClean="0"/>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103</a:t>
            </a:fld>
            <a:endParaRPr lang="de-DE"/>
          </a:p>
        </p:txBody>
      </p:sp>
      <p:graphicFrame>
        <p:nvGraphicFramePr>
          <p:cNvPr id="5" name="Content Placeholder 4"/>
          <p:cNvGraphicFramePr>
            <a:graphicFrameLocks/>
          </p:cNvGraphicFramePr>
          <p:nvPr>
            <p:extLst>
              <p:ext uri="{D42A27DB-BD31-4B8C-83A1-F6EECF244321}">
                <p14:modId xmlns:p14="http://schemas.microsoft.com/office/powerpoint/2010/main" val="3771456005"/>
              </p:ext>
            </p:extLst>
          </p:nvPr>
        </p:nvGraphicFramePr>
        <p:xfrm>
          <a:off x="467430" y="4473750"/>
          <a:ext cx="4050665" cy="1005840"/>
        </p:xfrm>
        <a:graphic>
          <a:graphicData uri="http://schemas.openxmlformats.org/drawingml/2006/table">
            <a:tbl>
              <a:tblPr>
                <a:tableStyleId>{5C22544A-7EE6-4342-B048-85BDC9FD1C3A}</a:tableStyleId>
              </a:tblPr>
              <a:tblGrid>
                <a:gridCol w="1260475"/>
                <a:gridCol w="2790190"/>
              </a:tblGrid>
              <a:tr h="0">
                <a:tc>
                  <a:txBody>
                    <a:bodyPr/>
                    <a:lstStyle/>
                    <a:p>
                      <a:pPr algn="just">
                        <a:spcAft>
                          <a:spcPts val="0"/>
                        </a:spcAft>
                      </a:pPr>
                      <a:r>
                        <a:rPr lang="de-DE" sz="1100">
                          <a:effectLst/>
                        </a:rPr>
                        <a:t>Safety Integrity Level (SIL)</a:t>
                      </a:r>
                      <a:endParaRPr lang="en-US" sz="1100">
                        <a:effectLst/>
                        <a:latin typeface="Arial"/>
                        <a:ea typeface="Times New Roman"/>
                      </a:endParaRPr>
                    </a:p>
                  </a:txBody>
                  <a:tcPr marL="68580" marR="68580" marT="0" marB="0"/>
                </a:tc>
                <a:tc>
                  <a:txBody>
                    <a:bodyPr/>
                    <a:lstStyle/>
                    <a:p>
                      <a:pPr algn="just">
                        <a:spcAft>
                          <a:spcPts val="0"/>
                        </a:spcAft>
                      </a:pPr>
                      <a:r>
                        <a:rPr lang="en-US" sz="1100">
                          <a:effectLst/>
                        </a:rPr>
                        <a:t>Average probability of a dangerous failure on demand of the safety function (PFD</a:t>
                      </a:r>
                      <a:r>
                        <a:rPr lang="en-US" sz="800">
                          <a:effectLst/>
                        </a:rPr>
                        <a:t>avg</a:t>
                      </a:r>
                      <a:r>
                        <a:rPr lang="en-US" sz="1100">
                          <a:effectLst/>
                        </a:rPr>
                        <a:t>)</a:t>
                      </a:r>
                      <a:endParaRPr lang="en-US" sz="1100">
                        <a:effectLst/>
                        <a:latin typeface="Arial"/>
                        <a:ea typeface="Times New Roman"/>
                      </a:endParaRPr>
                    </a:p>
                  </a:txBody>
                  <a:tcPr marL="68580" marR="68580" marT="0" marB="0"/>
                </a:tc>
              </a:tr>
              <a:tr h="0">
                <a:tc>
                  <a:txBody>
                    <a:bodyPr/>
                    <a:lstStyle/>
                    <a:p>
                      <a:pPr algn="just">
                        <a:spcAft>
                          <a:spcPts val="0"/>
                        </a:spcAft>
                      </a:pPr>
                      <a:r>
                        <a:rPr lang="de-DE" sz="1100">
                          <a:effectLst/>
                        </a:rPr>
                        <a:t>4</a:t>
                      </a:r>
                      <a:endParaRPr lang="en-US" sz="1100">
                        <a:effectLst/>
                        <a:latin typeface="Arial"/>
                        <a:ea typeface="Times New Roman"/>
                      </a:endParaRPr>
                    </a:p>
                  </a:txBody>
                  <a:tcPr marL="68580" marR="68580" marT="0" marB="0"/>
                </a:tc>
                <a:tc>
                  <a:txBody>
                    <a:bodyPr/>
                    <a:lstStyle/>
                    <a:p>
                      <a:pPr algn="just">
                        <a:spcAft>
                          <a:spcPts val="0"/>
                        </a:spcAft>
                      </a:pPr>
                      <a:r>
                        <a:rPr lang="de-DE" sz="1100">
                          <a:effectLst/>
                        </a:rPr>
                        <a:t>≥10</a:t>
                      </a:r>
                      <a:r>
                        <a:rPr lang="de-DE" sz="1100" baseline="30000">
                          <a:effectLst/>
                        </a:rPr>
                        <a:t>-5</a:t>
                      </a:r>
                      <a:r>
                        <a:rPr lang="de-DE" sz="1100">
                          <a:effectLst/>
                        </a:rPr>
                        <a:t> to &lt;10</a:t>
                      </a:r>
                      <a:r>
                        <a:rPr lang="de-DE" sz="1100" baseline="30000">
                          <a:effectLst/>
                        </a:rPr>
                        <a:t>-4</a:t>
                      </a:r>
                      <a:endParaRPr lang="en-US" sz="1100">
                        <a:effectLst/>
                        <a:latin typeface="Arial"/>
                        <a:ea typeface="Times New Roman"/>
                      </a:endParaRPr>
                    </a:p>
                  </a:txBody>
                  <a:tcPr marL="68580" marR="68580" marT="0" marB="0"/>
                </a:tc>
              </a:tr>
              <a:tr h="0">
                <a:tc>
                  <a:txBody>
                    <a:bodyPr/>
                    <a:lstStyle/>
                    <a:p>
                      <a:pPr algn="just">
                        <a:spcAft>
                          <a:spcPts val="0"/>
                        </a:spcAft>
                      </a:pPr>
                      <a:r>
                        <a:rPr lang="de-DE" sz="1100">
                          <a:effectLst/>
                        </a:rPr>
                        <a:t>3</a:t>
                      </a:r>
                      <a:endParaRPr lang="en-US" sz="1100">
                        <a:effectLst/>
                        <a:latin typeface="Arial"/>
                        <a:ea typeface="Times New Roman"/>
                      </a:endParaRPr>
                    </a:p>
                  </a:txBody>
                  <a:tcPr marL="68580" marR="68580" marT="0" marB="0"/>
                </a:tc>
                <a:tc>
                  <a:txBody>
                    <a:bodyPr/>
                    <a:lstStyle/>
                    <a:p>
                      <a:pPr algn="just">
                        <a:spcAft>
                          <a:spcPts val="0"/>
                        </a:spcAft>
                      </a:pPr>
                      <a:r>
                        <a:rPr lang="de-DE" sz="1100">
                          <a:effectLst/>
                        </a:rPr>
                        <a:t>≥10</a:t>
                      </a:r>
                      <a:r>
                        <a:rPr lang="de-DE" sz="1100" baseline="30000">
                          <a:effectLst/>
                        </a:rPr>
                        <a:t>-4</a:t>
                      </a:r>
                      <a:r>
                        <a:rPr lang="de-DE" sz="1100">
                          <a:effectLst/>
                        </a:rPr>
                        <a:t> to &lt;10</a:t>
                      </a:r>
                      <a:r>
                        <a:rPr lang="de-DE" sz="1100" baseline="30000">
                          <a:effectLst/>
                        </a:rPr>
                        <a:t>-3</a:t>
                      </a:r>
                      <a:endParaRPr lang="en-US" sz="1100">
                        <a:effectLst/>
                        <a:latin typeface="Arial"/>
                        <a:ea typeface="Times New Roman"/>
                      </a:endParaRPr>
                    </a:p>
                  </a:txBody>
                  <a:tcPr marL="68580" marR="68580" marT="0" marB="0"/>
                </a:tc>
              </a:tr>
              <a:tr h="0">
                <a:tc>
                  <a:txBody>
                    <a:bodyPr/>
                    <a:lstStyle/>
                    <a:p>
                      <a:pPr algn="just">
                        <a:spcAft>
                          <a:spcPts val="0"/>
                        </a:spcAft>
                      </a:pPr>
                      <a:r>
                        <a:rPr lang="de-DE" sz="1100">
                          <a:effectLst/>
                        </a:rPr>
                        <a:t>2</a:t>
                      </a:r>
                      <a:endParaRPr lang="en-US" sz="1100">
                        <a:effectLst/>
                        <a:latin typeface="Arial"/>
                        <a:ea typeface="Times New Roman"/>
                      </a:endParaRPr>
                    </a:p>
                  </a:txBody>
                  <a:tcPr marL="68580" marR="68580" marT="0" marB="0"/>
                </a:tc>
                <a:tc>
                  <a:txBody>
                    <a:bodyPr/>
                    <a:lstStyle/>
                    <a:p>
                      <a:pPr algn="just">
                        <a:spcAft>
                          <a:spcPts val="0"/>
                        </a:spcAft>
                      </a:pPr>
                      <a:r>
                        <a:rPr lang="de-DE" sz="1100">
                          <a:effectLst/>
                        </a:rPr>
                        <a:t>≥10</a:t>
                      </a:r>
                      <a:r>
                        <a:rPr lang="de-DE" sz="1100" baseline="30000">
                          <a:effectLst/>
                        </a:rPr>
                        <a:t>-3</a:t>
                      </a:r>
                      <a:r>
                        <a:rPr lang="de-DE" sz="1100">
                          <a:effectLst/>
                        </a:rPr>
                        <a:t> to &lt;10</a:t>
                      </a:r>
                      <a:r>
                        <a:rPr lang="de-DE" sz="1100" baseline="30000">
                          <a:effectLst/>
                        </a:rPr>
                        <a:t>-2</a:t>
                      </a:r>
                      <a:endParaRPr lang="en-US" sz="1100">
                        <a:effectLst/>
                        <a:latin typeface="Arial"/>
                        <a:ea typeface="Times New Roman"/>
                      </a:endParaRPr>
                    </a:p>
                  </a:txBody>
                  <a:tcPr marL="68580" marR="68580" marT="0" marB="0"/>
                </a:tc>
              </a:tr>
              <a:tr h="0">
                <a:tc>
                  <a:txBody>
                    <a:bodyPr/>
                    <a:lstStyle/>
                    <a:p>
                      <a:pPr algn="just">
                        <a:spcAft>
                          <a:spcPts val="0"/>
                        </a:spcAft>
                      </a:pPr>
                      <a:r>
                        <a:rPr lang="de-DE" sz="1100">
                          <a:effectLst/>
                        </a:rPr>
                        <a:t>1</a:t>
                      </a:r>
                      <a:endParaRPr lang="en-US" sz="1100">
                        <a:effectLst/>
                        <a:latin typeface="Arial"/>
                        <a:ea typeface="Times New Roman"/>
                      </a:endParaRPr>
                    </a:p>
                  </a:txBody>
                  <a:tcPr marL="68580" marR="68580" marT="0" marB="0"/>
                </a:tc>
                <a:tc>
                  <a:txBody>
                    <a:bodyPr/>
                    <a:lstStyle/>
                    <a:p>
                      <a:pPr algn="just">
                        <a:spcAft>
                          <a:spcPts val="0"/>
                        </a:spcAft>
                      </a:pPr>
                      <a:r>
                        <a:rPr lang="de-DE" sz="1100">
                          <a:effectLst/>
                        </a:rPr>
                        <a:t>≥10</a:t>
                      </a:r>
                      <a:r>
                        <a:rPr lang="de-DE" sz="1100" baseline="30000">
                          <a:effectLst/>
                        </a:rPr>
                        <a:t>-2</a:t>
                      </a:r>
                      <a:r>
                        <a:rPr lang="de-DE" sz="1100">
                          <a:effectLst/>
                        </a:rPr>
                        <a:t> to &lt;10</a:t>
                      </a:r>
                      <a:r>
                        <a:rPr lang="de-DE" sz="1100" baseline="30000">
                          <a:effectLst/>
                        </a:rPr>
                        <a:t>-1</a:t>
                      </a:r>
                      <a:endParaRPr lang="en-US" sz="1100">
                        <a:effectLst/>
                        <a:latin typeface="Arial"/>
                        <a:ea typeface="Times New Roman"/>
                      </a:endParaRPr>
                    </a:p>
                  </a:txBody>
                  <a:tcPr marL="68580" marR="68580" marT="0" marB="0"/>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970782399"/>
              </p:ext>
            </p:extLst>
          </p:nvPr>
        </p:nvGraphicFramePr>
        <p:xfrm>
          <a:off x="4788030" y="4507493"/>
          <a:ext cx="4050665" cy="1005840"/>
        </p:xfrm>
        <a:graphic>
          <a:graphicData uri="http://schemas.openxmlformats.org/drawingml/2006/table">
            <a:tbl>
              <a:tblPr>
                <a:tableStyleId>{5C22544A-7EE6-4342-B048-85BDC9FD1C3A}</a:tableStyleId>
              </a:tblPr>
              <a:tblGrid>
                <a:gridCol w="1260475"/>
                <a:gridCol w="2790190"/>
              </a:tblGrid>
              <a:tr h="0">
                <a:tc>
                  <a:txBody>
                    <a:bodyPr/>
                    <a:lstStyle/>
                    <a:p>
                      <a:pPr algn="just">
                        <a:spcAft>
                          <a:spcPts val="0"/>
                        </a:spcAft>
                      </a:pPr>
                      <a:r>
                        <a:rPr lang="de-DE" sz="1100">
                          <a:effectLst/>
                        </a:rPr>
                        <a:t>Safety Integrity Level (SIL)</a:t>
                      </a:r>
                      <a:endParaRPr lang="en-US" sz="1100">
                        <a:effectLst/>
                        <a:latin typeface="Arial"/>
                        <a:ea typeface="Times New Roman"/>
                      </a:endParaRPr>
                    </a:p>
                  </a:txBody>
                  <a:tcPr marL="68580" marR="68580" marT="0" marB="0"/>
                </a:tc>
                <a:tc>
                  <a:txBody>
                    <a:bodyPr/>
                    <a:lstStyle/>
                    <a:p>
                      <a:pPr algn="just">
                        <a:spcAft>
                          <a:spcPts val="0"/>
                        </a:spcAft>
                      </a:pPr>
                      <a:r>
                        <a:rPr lang="en-US" sz="1100">
                          <a:effectLst/>
                        </a:rPr>
                        <a:t>Average probability of a dangerous failure on demand of the safety function (PFD</a:t>
                      </a:r>
                      <a:r>
                        <a:rPr lang="en-US" sz="800">
                          <a:effectLst/>
                        </a:rPr>
                        <a:t>avg</a:t>
                      </a:r>
                      <a:r>
                        <a:rPr lang="en-US" sz="1100">
                          <a:effectLst/>
                        </a:rPr>
                        <a:t>)</a:t>
                      </a:r>
                      <a:endParaRPr lang="en-US" sz="1100">
                        <a:effectLst/>
                        <a:latin typeface="Arial"/>
                        <a:ea typeface="Times New Roman"/>
                      </a:endParaRPr>
                    </a:p>
                  </a:txBody>
                  <a:tcPr marL="68580" marR="68580" marT="0" marB="0"/>
                </a:tc>
              </a:tr>
              <a:tr h="0">
                <a:tc>
                  <a:txBody>
                    <a:bodyPr/>
                    <a:lstStyle/>
                    <a:p>
                      <a:pPr algn="just">
                        <a:spcAft>
                          <a:spcPts val="0"/>
                        </a:spcAft>
                      </a:pPr>
                      <a:r>
                        <a:rPr lang="de-DE" sz="1100">
                          <a:effectLst/>
                        </a:rPr>
                        <a:t>4</a:t>
                      </a:r>
                      <a:endParaRPr lang="en-US" sz="1100">
                        <a:effectLst/>
                        <a:latin typeface="Arial"/>
                        <a:ea typeface="Times New Roman"/>
                      </a:endParaRPr>
                    </a:p>
                  </a:txBody>
                  <a:tcPr marL="68580" marR="68580" marT="0" marB="0"/>
                </a:tc>
                <a:tc>
                  <a:txBody>
                    <a:bodyPr/>
                    <a:lstStyle/>
                    <a:p>
                      <a:pPr algn="just">
                        <a:spcAft>
                          <a:spcPts val="0"/>
                        </a:spcAft>
                      </a:pPr>
                      <a:r>
                        <a:rPr lang="de-DE" sz="1100">
                          <a:effectLst/>
                        </a:rPr>
                        <a:t>≥10</a:t>
                      </a:r>
                      <a:r>
                        <a:rPr lang="de-DE" sz="1100" baseline="30000">
                          <a:effectLst/>
                        </a:rPr>
                        <a:t>-9</a:t>
                      </a:r>
                      <a:r>
                        <a:rPr lang="de-DE" sz="1100">
                          <a:effectLst/>
                        </a:rPr>
                        <a:t> to &lt;10</a:t>
                      </a:r>
                      <a:r>
                        <a:rPr lang="de-DE" sz="1100" baseline="30000">
                          <a:effectLst/>
                        </a:rPr>
                        <a:t>-8</a:t>
                      </a:r>
                      <a:endParaRPr lang="en-US" sz="1100">
                        <a:effectLst/>
                        <a:latin typeface="Arial"/>
                        <a:ea typeface="Times New Roman"/>
                      </a:endParaRPr>
                    </a:p>
                  </a:txBody>
                  <a:tcPr marL="68580" marR="68580" marT="0" marB="0"/>
                </a:tc>
              </a:tr>
              <a:tr h="0">
                <a:tc>
                  <a:txBody>
                    <a:bodyPr/>
                    <a:lstStyle/>
                    <a:p>
                      <a:pPr algn="just">
                        <a:spcAft>
                          <a:spcPts val="0"/>
                        </a:spcAft>
                      </a:pPr>
                      <a:r>
                        <a:rPr lang="de-DE" sz="1100">
                          <a:effectLst/>
                        </a:rPr>
                        <a:t>3</a:t>
                      </a:r>
                      <a:endParaRPr lang="en-US" sz="1100">
                        <a:effectLst/>
                        <a:latin typeface="Arial"/>
                        <a:ea typeface="Times New Roman"/>
                      </a:endParaRPr>
                    </a:p>
                  </a:txBody>
                  <a:tcPr marL="68580" marR="68580" marT="0" marB="0"/>
                </a:tc>
                <a:tc>
                  <a:txBody>
                    <a:bodyPr/>
                    <a:lstStyle/>
                    <a:p>
                      <a:pPr algn="just">
                        <a:spcAft>
                          <a:spcPts val="0"/>
                        </a:spcAft>
                      </a:pPr>
                      <a:r>
                        <a:rPr lang="de-DE" sz="1100">
                          <a:effectLst/>
                        </a:rPr>
                        <a:t>≥10</a:t>
                      </a:r>
                      <a:r>
                        <a:rPr lang="de-DE" sz="1100" baseline="30000">
                          <a:effectLst/>
                        </a:rPr>
                        <a:t>-8</a:t>
                      </a:r>
                      <a:r>
                        <a:rPr lang="de-DE" sz="1100">
                          <a:effectLst/>
                        </a:rPr>
                        <a:t> to &lt;10</a:t>
                      </a:r>
                      <a:r>
                        <a:rPr lang="de-DE" sz="1100" baseline="30000">
                          <a:effectLst/>
                        </a:rPr>
                        <a:t>-7</a:t>
                      </a:r>
                      <a:endParaRPr lang="en-US" sz="1100">
                        <a:effectLst/>
                        <a:latin typeface="Arial"/>
                        <a:ea typeface="Times New Roman"/>
                      </a:endParaRPr>
                    </a:p>
                  </a:txBody>
                  <a:tcPr marL="68580" marR="68580" marT="0" marB="0"/>
                </a:tc>
              </a:tr>
              <a:tr h="0">
                <a:tc>
                  <a:txBody>
                    <a:bodyPr/>
                    <a:lstStyle/>
                    <a:p>
                      <a:pPr algn="just">
                        <a:spcAft>
                          <a:spcPts val="0"/>
                        </a:spcAft>
                      </a:pPr>
                      <a:r>
                        <a:rPr lang="de-DE" sz="1100">
                          <a:effectLst/>
                        </a:rPr>
                        <a:t>2</a:t>
                      </a:r>
                      <a:endParaRPr lang="en-US" sz="1100">
                        <a:effectLst/>
                        <a:latin typeface="Arial"/>
                        <a:ea typeface="Times New Roman"/>
                      </a:endParaRPr>
                    </a:p>
                  </a:txBody>
                  <a:tcPr marL="68580" marR="68580" marT="0" marB="0"/>
                </a:tc>
                <a:tc>
                  <a:txBody>
                    <a:bodyPr/>
                    <a:lstStyle/>
                    <a:p>
                      <a:pPr algn="just">
                        <a:spcAft>
                          <a:spcPts val="0"/>
                        </a:spcAft>
                      </a:pPr>
                      <a:r>
                        <a:rPr lang="de-DE" sz="1100">
                          <a:effectLst/>
                        </a:rPr>
                        <a:t>≥10</a:t>
                      </a:r>
                      <a:r>
                        <a:rPr lang="de-DE" sz="1100" baseline="30000">
                          <a:effectLst/>
                        </a:rPr>
                        <a:t>-7</a:t>
                      </a:r>
                      <a:r>
                        <a:rPr lang="de-DE" sz="1100">
                          <a:effectLst/>
                        </a:rPr>
                        <a:t> to &lt;10</a:t>
                      </a:r>
                      <a:r>
                        <a:rPr lang="de-DE" sz="1100" baseline="30000">
                          <a:effectLst/>
                        </a:rPr>
                        <a:t>-6</a:t>
                      </a:r>
                      <a:endParaRPr lang="en-US" sz="1100">
                        <a:effectLst/>
                        <a:latin typeface="Arial"/>
                        <a:ea typeface="Times New Roman"/>
                      </a:endParaRPr>
                    </a:p>
                  </a:txBody>
                  <a:tcPr marL="68580" marR="68580" marT="0" marB="0"/>
                </a:tc>
              </a:tr>
              <a:tr h="0">
                <a:tc>
                  <a:txBody>
                    <a:bodyPr/>
                    <a:lstStyle/>
                    <a:p>
                      <a:pPr algn="just">
                        <a:spcAft>
                          <a:spcPts val="0"/>
                        </a:spcAft>
                      </a:pPr>
                      <a:r>
                        <a:rPr lang="de-DE" sz="1100">
                          <a:effectLst/>
                        </a:rPr>
                        <a:t>1</a:t>
                      </a:r>
                      <a:endParaRPr lang="en-US" sz="1100">
                        <a:effectLst/>
                        <a:latin typeface="Arial"/>
                        <a:ea typeface="Times New Roman"/>
                      </a:endParaRPr>
                    </a:p>
                  </a:txBody>
                  <a:tcPr marL="68580" marR="68580" marT="0" marB="0"/>
                </a:tc>
                <a:tc>
                  <a:txBody>
                    <a:bodyPr/>
                    <a:lstStyle/>
                    <a:p>
                      <a:pPr algn="just">
                        <a:spcAft>
                          <a:spcPts val="0"/>
                        </a:spcAft>
                      </a:pPr>
                      <a:r>
                        <a:rPr lang="de-DE" sz="1100">
                          <a:effectLst/>
                        </a:rPr>
                        <a:t>≥10</a:t>
                      </a:r>
                      <a:r>
                        <a:rPr lang="de-DE" sz="1100" baseline="30000">
                          <a:effectLst/>
                        </a:rPr>
                        <a:t>-5</a:t>
                      </a:r>
                      <a:r>
                        <a:rPr lang="de-DE" sz="1100">
                          <a:effectLst/>
                        </a:rPr>
                        <a:t> to &lt;10</a:t>
                      </a:r>
                      <a:r>
                        <a:rPr lang="de-DE" sz="1100" baseline="30000">
                          <a:effectLst/>
                        </a:rPr>
                        <a:t>-5</a:t>
                      </a:r>
                      <a:endParaRPr lang="en-US" sz="1100">
                        <a:effectLst/>
                        <a:latin typeface="Arial"/>
                        <a:ea typeface="Times New Roman"/>
                      </a:endParaRPr>
                    </a:p>
                  </a:txBody>
                  <a:tcPr marL="68580" marR="68580" marT="0" marB="0"/>
                </a:tc>
              </a:tr>
            </a:tbl>
          </a:graphicData>
        </a:graphic>
      </p:graphicFrame>
      <p:sp>
        <p:nvSpPr>
          <p:cNvPr id="7" name="TextBox 6"/>
          <p:cNvSpPr txBox="1"/>
          <p:nvPr/>
        </p:nvSpPr>
        <p:spPr>
          <a:xfrm>
            <a:off x="1115520" y="3998710"/>
            <a:ext cx="2736380" cy="400110"/>
          </a:xfrm>
          <a:prstGeom prst="rect">
            <a:avLst/>
          </a:prstGeom>
          <a:noFill/>
        </p:spPr>
        <p:txBody>
          <a:bodyPr wrap="square" rtlCol="0">
            <a:spAutoFit/>
          </a:bodyPr>
          <a:lstStyle/>
          <a:p>
            <a:r>
              <a:rPr lang="de-DE" smtClean="0"/>
              <a:t>Low Demand Mode</a:t>
            </a:r>
            <a:endParaRPr lang="en-US"/>
          </a:p>
        </p:txBody>
      </p:sp>
      <p:sp>
        <p:nvSpPr>
          <p:cNvPr id="8" name="TextBox 7"/>
          <p:cNvSpPr txBox="1"/>
          <p:nvPr/>
        </p:nvSpPr>
        <p:spPr>
          <a:xfrm>
            <a:off x="5493323" y="4003423"/>
            <a:ext cx="2736380" cy="400110"/>
          </a:xfrm>
          <a:prstGeom prst="rect">
            <a:avLst/>
          </a:prstGeom>
          <a:noFill/>
        </p:spPr>
        <p:txBody>
          <a:bodyPr wrap="square" rtlCol="0">
            <a:spAutoFit/>
          </a:bodyPr>
          <a:lstStyle/>
          <a:p>
            <a:r>
              <a:rPr lang="de-DE" smtClean="0"/>
              <a:t>High Demand Mode</a:t>
            </a:r>
            <a:endParaRPr lang="en-US"/>
          </a:p>
        </p:txBody>
      </p:sp>
    </p:spTree>
    <p:extLst>
      <p:ext uri="{BB962C8B-B14F-4D97-AF65-F5344CB8AC3E}">
        <p14:creationId xmlns:p14="http://schemas.microsoft.com/office/powerpoint/2010/main" val="2186467216"/>
      </p:ext>
    </p:extLst>
  </p:cSld>
  <p:clrMapOvr>
    <a:masterClrMapping/>
  </p:clrMapOvr>
  <p:transition spd="slow">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- 9. Specification and Design Guidelines</a:t>
            </a:r>
            <a:br>
              <a:rPr lang="de-DE"/>
            </a:br>
            <a:r>
              <a:rPr lang="de-DE"/>
              <a:t>- Safety </a:t>
            </a:r>
            <a:r>
              <a:rPr lang="de-DE" smtClean="0"/>
              <a:t>Case Practice</a:t>
            </a:r>
            <a:endParaRPr lang="en-US"/>
          </a:p>
        </p:txBody>
      </p:sp>
      <p:sp>
        <p:nvSpPr>
          <p:cNvPr id="3" name="Content Placeholder 2"/>
          <p:cNvSpPr>
            <a:spLocks noGrp="1"/>
          </p:cNvSpPr>
          <p:nvPr>
            <p:ph idx="1"/>
          </p:nvPr>
        </p:nvSpPr>
        <p:spPr/>
        <p:txBody>
          <a:bodyPr>
            <a:normAutofit/>
          </a:bodyPr>
          <a:lstStyle/>
          <a:p>
            <a:r>
              <a:rPr lang="de-DE" smtClean="0"/>
              <a:t>Safety Case consist of</a:t>
            </a:r>
          </a:p>
          <a:p>
            <a:pPr lvl="1"/>
            <a:r>
              <a:rPr lang="en-US" smtClean="0"/>
              <a:t>Objectives</a:t>
            </a:r>
          </a:p>
          <a:p>
            <a:pPr lvl="2"/>
            <a:r>
              <a:rPr lang="en-US" smtClean="0"/>
              <a:t>the </a:t>
            </a:r>
            <a:r>
              <a:rPr lang="en-US"/>
              <a:t>safety requirements that must be addressed to assure safety</a:t>
            </a:r>
          </a:p>
          <a:p>
            <a:pPr lvl="1"/>
            <a:r>
              <a:rPr lang="en-US"/>
              <a:t>Evidence</a:t>
            </a:r>
          </a:p>
          <a:p>
            <a:pPr lvl="2"/>
            <a:r>
              <a:rPr lang="en-US"/>
              <a:t>information from study, analysis and testing of the system in question</a:t>
            </a:r>
          </a:p>
          <a:p>
            <a:pPr lvl="1"/>
            <a:r>
              <a:rPr lang="en-US" smtClean="0"/>
              <a:t>Argument</a:t>
            </a:r>
          </a:p>
          <a:p>
            <a:pPr lvl="2"/>
            <a:r>
              <a:rPr lang="en-US" smtClean="0"/>
              <a:t>showing </a:t>
            </a:r>
            <a:r>
              <a:rPr lang="en-US"/>
              <a:t>how the evidence indicates compliance with the requirements</a:t>
            </a:r>
          </a:p>
          <a:p>
            <a:pPr lvl="1"/>
            <a:r>
              <a:rPr lang="en-US" smtClean="0"/>
              <a:t>Context</a:t>
            </a:r>
          </a:p>
          <a:p>
            <a:pPr lvl="2"/>
            <a:r>
              <a:rPr lang="en-US" smtClean="0"/>
              <a:t>identifying </a:t>
            </a:r>
            <a:r>
              <a:rPr lang="en-US"/>
              <a:t>the basis of the argument </a:t>
            </a:r>
            <a:r>
              <a:rPr lang="en-US" smtClean="0"/>
              <a:t>presented</a:t>
            </a:r>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104</a:t>
            </a:fld>
            <a:endParaRPr lang="de-DE"/>
          </a:p>
        </p:txBody>
      </p:sp>
    </p:spTree>
    <p:extLst>
      <p:ext uri="{BB962C8B-B14F-4D97-AF65-F5344CB8AC3E}">
        <p14:creationId xmlns:p14="http://schemas.microsoft.com/office/powerpoint/2010/main" val="3430943107"/>
      </p:ext>
    </p:extLst>
  </p:cSld>
  <p:clrMapOvr>
    <a:masterClrMapping/>
  </p:clrMapOvr>
  <p:transition spd="slow">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- 9. Specification and Design Guidelines</a:t>
            </a:r>
            <a:br>
              <a:rPr lang="de-DE"/>
            </a:br>
            <a:r>
              <a:rPr lang="de-DE"/>
              <a:t>- Safety</a:t>
            </a:r>
            <a:endParaRPr lang="en-US"/>
          </a:p>
        </p:txBody>
      </p:sp>
      <p:sp>
        <p:nvSpPr>
          <p:cNvPr id="3" name="Content Placeholder 2"/>
          <p:cNvSpPr>
            <a:spLocks noGrp="1"/>
          </p:cNvSpPr>
          <p:nvPr>
            <p:ph idx="1"/>
          </p:nvPr>
        </p:nvSpPr>
        <p:spPr>
          <a:xfrm>
            <a:off x="593726" y="1697038"/>
            <a:ext cx="8408516" cy="4972050"/>
          </a:xfrm>
        </p:spPr>
        <p:txBody>
          <a:bodyPr/>
          <a:lstStyle/>
          <a:p>
            <a:r>
              <a:rPr lang="de-DE" smtClean="0"/>
              <a:t>Modular Safety Cases</a:t>
            </a:r>
          </a:p>
          <a:p>
            <a:pPr lvl="1"/>
            <a:r>
              <a:rPr lang="de-DE" smtClean="0"/>
              <a:t>breaking down safety cases in smaller chunks</a:t>
            </a:r>
          </a:p>
          <a:p>
            <a:pPr lvl="1"/>
            <a:r>
              <a:rPr lang="de-DE" smtClean="0"/>
              <a:t>advantages</a:t>
            </a:r>
          </a:p>
          <a:p>
            <a:pPr lvl="2"/>
            <a:r>
              <a:rPr lang="de-DE" smtClean="0"/>
              <a:t>reduction of complexity</a:t>
            </a:r>
          </a:p>
          <a:p>
            <a:pPr lvl="2"/>
            <a:r>
              <a:rPr lang="de-DE" smtClean="0"/>
              <a:t>reuse</a:t>
            </a:r>
          </a:p>
          <a:p>
            <a:pPr lvl="2"/>
            <a:r>
              <a:rPr lang="de-DE" smtClean="0"/>
              <a:t>maintainability</a:t>
            </a:r>
          </a:p>
          <a:p>
            <a:pPr lvl="2"/>
            <a:r>
              <a:rPr lang="de-DE" smtClean="0"/>
              <a:t>cost efficient qualification when changing or adding parts</a:t>
            </a:r>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105</a:t>
            </a:fld>
            <a:endParaRPr lang="de-DE"/>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483710" y="3933070"/>
            <a:ext cx="5040700" cy="2677878"/>
          </a:xfrm>
          <a:prstGeom prst="rect">
            <a:avLst/>
          </a:prstGeom>
          <a:noFill/>
          <a:ln>
            <a:noFill/>
          </a:ln>
        </p:spPr>
      </p:pic>
    </p:spTree>
    <p:extLst>
      <p:ext uri="{BB962C8B-B14F-4D97-AF65-F5344CB8AC3E}">
        <p14:creationId xmlns:p14="http://schemas.microsoft.com/office/powerpoint/2010/main" val="283229394"/>
      </p:ext>
    </p:extLst>
  </p:cSld>
  <p:clrMapOvr>
    <a:masterClrMapping/>
  </p:clrMapOvr>
  <p:transition spd="slow">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smtClean="0"/>
              <a:t>Study Results - 9. </a:t>
            </a:r>
            <a:r>
              <a:rPr lang="en-GB" smtClean="0"/>
              <a:t>Specifications </a:t>
            </a:r>
            <a:r>
              <a:rPr lang="en-GB"/>
              <a:t>and Design Guidelines </a:t>
            </a:r>
            <a:r>
              <a:rPr lang="en-GB" smtClean="0"/>
              <a:t/>
            </a:r>
            <a:br>
              <a:rPr lang="en-GB" smtClean="0"/>
            </a:br>
            <a:r>
              <a:rPr lang="en-GB" smtClean="0"/>
              <a:t>- </a:t>
            </a:r>
            <a:r>
              <a:rPr lang="en-GB"/>
              <a:t>Summary</a:t>
            </a:r>
            <a:endParaRPr lang="en-US"/>
          </a:p>
        </p:txBody>
      </p:sp>
      <p:sp>
        <p:nvSpPr>
          <p:cNvPr id="7" name="Content Placeholder 6"/>
          <p:cNvSpPr>
            <a:spLocks noGrp="1"/>
          </p:cNvSpPr>
          <p:nvPr>
            <p:ph idx="1"/>
          </p:nvPr>
        </p:nvSpPr>
        <p:spPr/>
        <p:txBody>
          <a:bodyPr>
            <a:normAutofit/>
          </a:bodyPr>
          <a:lstStyle/>
          <a:p>
            <a:pPr lvl="1"/>
            <a:r>
              <a:rPr lang="en-GB" smtClean="0"/>
              <a:t>A </a:t>
            </a:r>
            <a:r>
              <a:rPr lang="en-GB"/>
              <a:t>3-stage approach to specification is proposed with all stages made specific for the LAVOSAR approach:</a:t>
            </a:r>
            <a:endParaRPr lang="en-US"/>
          </a:p>
          <a:p>
            <a:pPr lvl="2"/>
            <a:r>
              <a:rPr lang="en-GB"/>
              <a:t>Operational analysis (crew roles, platforms, operational constraints).</a:t>
            </a:r>
            <a:endParaRPr lang="en-US"/>
          </a:p>
          <a:p>
            <a:pPr lvl="2"/>
            <a:r>
              <a:rPr lang="en-GB"/>
              <a:t>Mapping of operational tasks to system functions (system functions, key equipment, system parameters).</a:t>
            </a:r>
            <a:endParaRPr lang="en-US"/>
          </a:p>
          <a:p>
            <a:pPr lvl="2"/>
            <a:r>
              <a:rPr lang="en-GB"/>
              <a:t>Define deployment specific architecture and system parameters (deploying specific logical architecture, specific system architecture).</a:t>
            </a:r>
            <a:endParaRPr lang="en-US"/>
          </a:p>
          <a:p>
            <a:pPr lvl="1"/>
            <a:r>
              <a:rPr lang="en-GB"/>
              <a:t>Middleware, such as DDS, enables decoupling, portability, and reuse and makes integration much easier.</a:t>
            </a:r>
            <a:endParaRPr lang="en-US"/>
          </a:p>
          <a:p>
            <a:pPr lvl="1"/>
            <a:r>
              <a:rPr lang="en-GB"/>
              <a:t>Still defining a common data model standard is a major challenge. A properly designed and managed data model will ease and enable interoperability.</a:t>
            </a:r>
            <a:endParaRPr lang="en-US"/>
          </a:p>
          <a:p>
            <a:pPr lvl="1"/>
            <a:r>
              <a:rPr lang="en-GB"/>
              <a:t>Data model hosting and maintenance should be part of the software app store</a:t>
            </a:r>
            <a:r>
              <a:rPr lang="en-GB" smtClean="0"/>
              <a:t>.</a:t>
            </a:r>
          </a:p>
          <a:p>
            <a:pPr lvl="1"/>
            <a:r>
              <a:rPr lang="en-GB" smtClean="0"/>
              <a:t>Detailed Guidelines, Methods and Proceedures for Safety and Security are given</a:t>
            </a:r>
            <a:endParaRPr lang="en-US"/>
          </a:p>
        </p:txBody>
      </p:sp>
      <p:sp>
        <p:nvSpPr>
          <p:cNvPr id="5" name="Slide Number Placeholder 4"/>
          <p:cNvSpPr>
            <a:spLocks noGrp="1"/>
          </p:cNvSpPr>
          <p:nvPr>
            <p:ph type="sldNum" sz="quarter" idx="10"/>
          </p:nvPr>
        </p:nvSpPr>
        <p:spPr/>
        <p:txBody>
          <a:bodyPr/>
          <a:lstStyle/>
          <a:p>
            <a:pPr>
              <a:defRPr/>
            </a:pPr>
            <a:fld id="{CD7D7421-6D61-4496-AE76-87CC5079F231}" type="slidenum">
              <a:rPr lang="de-DE" smtClean="0"/>
              <a:pPr>
                <a:defRPr/>
              </a:pPr>
              <a:t>106</a:t>
            </a:fld>
            <a:endParaRPr lang="de-DE"/>
          </a:p>
        </p:txBody>
      </p:sp>
    </p:spTree>
    <p:extLst>
      <p:ext uri="{BB962C8B-B14F-4D97-AF65-F5344CB8AC3E}">
        <p14:creationId xmlns:p14="http://schemas.microsoft.com/office/powerpoint/2010/main" val="3565268718"/>
      </p:ext>
    </p:extLst>
  </p:cSld>
  <p:clrMapOvr>
    <a:masterClrMapping/>
  </p:clrMapOvr>
  <p:transition spd="slow">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DE" smtClean="0"/>
              <a:t>Study Results</a:t>
            </a:r>
            <a:endParaRPr lang="en-US"/>
          </a:p>
        </p:txBody>
      </p:sp>
      <p:sp>
        <p:nvSpPr>
          <p:cNvPr id="9" name="Text Placeholder 8"/>
          <p:cNvSpPr>
            <a:spLocks noGrp="1"/>
          </p:cNvSpPr>
          <p:nvPr>
            <p:ph type="body" idx="1"/>
          </p:nvPr>
        </p:nvSpPr>
        <p:spPr/>
        <p:txBody>
          <a:bodyPr/>
          <a:lstStyle/>
          <a:p>
            <a:r>
              <a:rPr lang="en-GB"/>
              <a:t>System Acceptance Framework</a:t>
            </a:r>
            <a:endParaRPr lang="en-US"/>
          </a:p>
        </p:txBody>
      </p:sp>
      <p:sp>
        <p:nvSpPr>
          <p:cNvPr id="5" name="Slide Number Placeholder 4"/>
          <p:cNvSpPr>
            <a:spLocks noGrp="1"/>
          </p:cNvSpPr>
          <p:nvPr>
            <p:ph type="sldNum" sz="quarter" idx="10"/>
          </p:nvPr>
        </p:nvSpPr>
        <p:spPr/>
        <p:txBody>
          <a:bodyPr/>
          <a:lstStyle/>
          <a:p>
            <a:pPr>
              <a:defRPr/>
            </a:pPr>
            <a:fld id="{CD7D7421-6D61-4496-AE76-87CC5079F231}" type="slidenum">
              <a:rPr lang="de-DE" smtClean="0"/>
              <a:pPr>
                <a:defRPr/>
              </a:pPr>
              <a:t>107</a:t>
            </a:fld>
            <a:endParaRPr lang="de-DE"/>
          </a:p>
        </p:txBody>
      </p:sp>
    </p:spTree>
    <p:extLst>
      <p:ext uri="{BB962C8B-B14F-4D97-AF65-F5344CB8AC3E}">
        <p14:creationId xmlns:p14="http://schemas.microsoft.com/office/powerpoint/2010/main" val="1375869430"/>
      </p:ext>
    </p:extLst>
  </p:cSld>
  <p:clrMapOvr>
    <a:masterClrMapping/>
  </p:clrMapOvr>
  <p:transition spd="slow">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- 10. </a:t>
            </a:r>
            <a:r>
              <a:rPr lang="en-GB"/>
              <a:t>System Acceptance Framework </a:t>
            </a:r>
            <a:br>
              <a:rPr lang="en-GB"/>
            </a:br>
            <a:r>
              <a:rPr lang="en-GB" smtClean="0"/>
              <a:t>- </a:t>
            </a:r>
            <a:r>
              <a:rPr lang="de-DE"/>
              <a:t>Subsystem Verification and System Validation / Accreditation Plan</a:t>
            </a:r>
            <a:endParaRPr lang="en-US"/>
          </a:p>
        </p:txBody>
      </p:sp>
      <p:sp>
        <p:nvSpPr>
          <p:cNvPr id="3" name="Content Placeholder 2"/>
          <p:cNvSpPr>
            <a:spLocks noGrp="1"/>
          </p:cNvSpPr>
          <p:nvPr>
            <p:ph idx="1"/>
          </p:nvPr>
        </p:nvSpPr>
        <p:spPr/>
        <p:txBody>
          <a:bodyPr/>
          <a:lstStyle/>
          <a:p>
            <a:pPr lvl="1"/>
            <a:r>
              <a:rPr lang="en-GB" smtClean="0"/>
              <a:t>Verification </a:t>
            </a:r>
            <a:r>
              <a:rPr lang="en-GB"/>
              <a:t>procedures which confirm that the characteristics and behaviour of an equipment or system comply with specified </a:t>
            </a:r>
            <a:r>
              <a:rPr lang="en-GB" smtClean="0"/>
              <a:t>requirements (usually done </a:t>
            </a:r>
            <a:r>
              <a:rPr lang="en-GB"/>
              <a:t>at subsystem </a:t>
            </a:r>
            <a:r>
              <a:rPr lang="en-GB" smtClean="0"/>
              <a:t>level.</a:t>
            </a:r>
            <a:endParaRPr lang="en-US"/>
          </a:p>
          <a:p>
            <a:pPr lvl="1"/>
            <a:r>
              <a:rPr lang="en-GB"/>
              <a:t>Validation procedures which generates evidence that the capability enabled by the mission system meets the intended use or application. It evaluates the correct operation of the complete mission system on specific use cases. </a:t>
            </a:r>
            <a:r>
              <a:rPr lang="en-GB" smtClean="0"/>
              <a:t>Therefore </a:t>
            </a:r>
            <a:r>
              <a:rPr lang="en-GB"/>
              <a:t>an operational context is needed.</a:t>
            </a:r>
            <a:endParaRPr lang="en-US"/>
          </a:p>
          <a:p>
            <a:pPr lvl="1"/>
            <a:r>
              <a:rPr lang="en-GB"/>
              <a:t>Accreditation is a process in which certification of the above is presented.</a:t>
            </a:r>
            <a:endParaRPr lang="en-US"/>
          </a:p>
          <a:p>
            <a:r>
              <a:rPr lang="de-DE" smtClean="0"/>
              <a:t>VV&amp;A Stakeholders</a:t>
            </a:r>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108</a:t>
            </a:fld>
            <a:endParaRPr lang="de-DE"/>
          </a:p>
        </p:txBody>
      </p:sp>
      <p:pic>
        <p:nvPicPr>
          <p:cNvPr id="5" name="Grafik 63"/>
          <p:cNvPicPr/>
          <p:nvPr/>
        </p:nvPicPr>
        <p:blipFill rotWithShape="1">
          <a:blip r:embed="rId2">
            <a:extLst>
              <a:ext uri="{28A0092B-C50C-407E-A947-70E740481C1C}">
                <a14:useLocalDpi xmlns:a14="http://schemas.microsoft.com/office/drawing/2010/main" val="0"/>
              </a:ext>
            </a:extLst>
          </a:blip>
          <a:srcRect l="6654" t="27273" r="6998" b="14545"/>
          <a:stretch/>
        </p:blipFill>
        <p:spPr bwMode="auto">
          <a:xfrm>
            <a:off x="1331550" y="4293120"/>
            <a:ext cx="6660650" cy="228105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991868"/>
      </p:ext>
    </p:extLst>
  </p:cSld>
  <p:clrMapOvr>
    <a:masterClrMapping/>
  </p:clrMapOvr>
  <p:transition spd="slow">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- 10. </a:t>
            </a:r>
            <a:r>
              <a:rPr lang="en-GB"/>
              <a:t>System Acceptance Framework </a:t>
            </a:r>
            <a:br>
              <a:rPr lang="en-GB"/>
            </a:br>
            <a:r>
              <a:rPr lang="en-GB"/>
              <a:t>- </a:t>
            </a:r>
            <a:r>
              <a:rPr lang="de-DE" smtClean="0"/>
              <a:t>Verification Methods</a:t>
            </a:r>
            <a:endParaRPr lang="en-US"/>
          </a:p>
        </p:txBody>
      </p:sp>
      <p:sp>
        <p:nvSpPr>
          <p:cNvPr id="3" name="Content Placeholder 2"/>
          <p:cNvSpPr>
            <a:spLocks noGrp="1"/>
          </p:cNvSpPr>
          <p:nvPr>
            <p:ph idx="1"/>
          </p:nvPr>
        </p:nvSpPr>
        <p:spPr/>
        <p:txBody>
          <a:bodyPr>
            <a:normAutofit fontScale="92500" lnSpcReduction="20000"/>
          </a:bodyPr>
          <a:lstStyle/>
          <a:p>
            <a:r>
              <a:rPr lang="de-DE" smtClean="0"/>
              <a:t>Verification</a:t>
            </a:r>
            <a:r>
              <a:rPr lang="de-DE"/>
              <a:t>: </a:t>
            </a:r>
            <a:endParaRPr lang="de-DE" smtClean="0"/>
          </a:p>
          <a:p>
            <a:pPr lvl="1"/>
            <a:r>
              <a:rPr lang="de-DE" smtClean="0"/>
              <a:t>Is implementation </a:t>
            </a:r>
            <a:r>
              <a:rPr lang="de-DE"/>
              <a:t>is </a:t>
            </a:r>
            <a:r>
              <a:rPr lang="de-DE" smtClean="0"/>
              <a:t>correct?</a:t>
            </a:r>
            <a:endParaRPr lang="de-DE"/>
          </a:p>
          <a:p>
            <a:endParaRPr lang="en-GB" smtClean="0"/>
          </a:p>
          <a:p>
            <a:r>
              <a:rPr lang="en-GB" smtClean="0"/>
              <a:t>Verification Tools</a:t>
            </a:r>
          </a:p>
          <a:p>
            <a:pPr lvl="1"/>
            <a:r>
              <a:rPr lang="en-GB" smtClean="0"/>
              <a:t>requirement </a:t>
            </a:r>
            <a:r>
              <a:rPr lang="en-GB"/>
              <a:t>traceability </a:t>
            </a:r>
            <a:r>
              <a:rPr lang="en-GB" smtClean="0"/>
              <a:t>matrix</a:t>
            </a:r>
            <a:endParaRPr lang="en-US"/>
          </a:p>
          <a:p>
            <a:pPr lvl="1"/>
            <a:r>
              <a:rPr lang="en-GB" smtClean="0"/>
              <a:t>unique </a:t>
            </a:r>
            <a:r>
              <a:rPr lang="en-GB"/>
              <a:t>requirements </a:t>
            </a:r>
            <a:r>
              <a:rPr lang="en-GB" smtClean="0"/>
              <a:t>identifier</a:t>
            </a:r>
            <a:endParaRPr lang="en-US"/>
          </a:p>
          <a:p>
            <a:pPr lvl="1"/>
            <a:r>
              <a:rPr lang="en-GB" smtClean="0"/>
              <a:t>test reports</a:t>
            </a:r>
          </a:p>
          <a:p>
            <a:endParaRPr lang="en-GB" smtClean="0"/>
          </a:p>
          <a:p>
            <a:r>
              <a:rPr lang="en-GB" smtClean="0"/>
              <a:t>Verification Approaches</a:t>
            </a:r>
          </a:p>
          <a:p>
            <a:pPr lvl="1"/>
            <a:r>
              <a:rPr lang="en-GB" smtClean="0"/>
              <a:t>Inspection</a:t>
            </a:r>
          </a:p>
          <a:p>
            <a:pPr lvl="2"/>
            <a:r>
              <a:rPr lang="en-GB" smtClean="0"/>
              <a:t>Documentation </a:t>
            </a:r>
            <a:r>
              <a:rPr lang="en-GB"/>
              <a:t>to confirm compliance with </a:t>
            </a:r>
            <a:r>
              <a:rPr lang="en-GB" smtClean="0"/>
              <a:t>requirements (</a:t>
            </a:r>
            <a:r>
              <a:rPr lang="en-GB"/>
              <a:t>e.g. - </a:t>
            </a:r>
            <a:r>
              <a:rPr lang="en-GB" smtClean="0"/>
              <a:t>colour</a:t>
            </a:r>
            <a:r>
              <a:rPr lang="en-GB"/>
              <a:t>, etc</a:t>
            </a:r>
            <a:r>
              <a:rPr lang="en-GB" smtClean="0"/>
              <a:t>.)</a:t>
            </a:r>
            <a:endParaRPr lang="en-US"/>
          </a:p>
          <a:p>
            <a:pPr lvl="1"/>
            <a:r>
              <a:rPr lang="en-GB" smtClean="0"/>
              <a:t>Analysis</a:t>
            </a:r>
            <a:endParaRPr lang="en-GB"/>
          </a:p>
          <a:p>
            <a:pPr lvl="2"/>
            <a:r>
              <a:rPr lang="en-GB" smtClean="0"/>
              <a:t>analytical </a:t>
            </a:r>
            <a:r>
              <a:rPr lang="en-GB"/>
              <a:t>techniques to determine the item will meet the specified </a:t>
            </a:r>
            <a:r>
              <a:rPr lang="en-GB" smtClean="0"/>
              <a:t>requirements (e.g. statistics </a:t>
            </a:r>
            <a:r>
              <a:rPr lang="en-GB"/>
              <a:t>and quantitative analysis, modelling, simulation, hardware-in-loop, software-in-loop </a:t>
            </a:r>
            <a:r>
              <a:rPr lang="en-GB" smtClean="0"/>
              <a:t>tests). </a:t>
            </a:r>
            <a:endParaRPr lang="en-US"/>
          </a:p>
          <a:p>
            <a:pPr lvl="1"/>
            <a:r>
              <a:rPr lang="en-GB" smtClean="0"/>
              <a:t>Demonstration</a:t>
            </a:r>
          </a:p>
          <a:p>
            <a:pPr lvl="2"/>
            <a:r>
              <a:rPr lang="en-GB" smtClean="0"/>
              <a:t>demonstrate functional </a:t>
            </a:r>
            <a:r>
              <a:rPr lang="en-GB"/>
              <a:t>performance of the system </a:t>
            </a:r>
            <a:r>
              <a:rPr lang="en-GB" smtClean="0"/>
              <a:t>for </a:t>
            </a:r>
            <a:r>
              <a:rPr lang="en-GB"/>
              <a:t>qualitatively </a:t>
            </a:r>
            <a:r>
              <a:rPr lang="en-GB" smtClean="0"/>
              <a:t>evaluation</a:t>
            </a:r>
          </a:p>
          <a:p>
            <a:pPr lvl="1"/>
            <a:r>
              <a:rPr lang="en-GB" smtClean="0"/>
              <a:t>Test</a:t>
            </a:r>
            <a:endParaRPr lang="en-GB"/>
          </a:p>
          <a:p>
            <a:pPr lvl="2"/>
            <a:r>
              <a:rPr lang="en-GB" smtClean="0"/>
              <a:t>Testing </a:t>
            </a:r>
            <a:r>
              <a:rPr lang="en-GB"/>
              <a:t>the system under controlled </a:t>
            </a:r>
            <a:r>
              <a:rPr lang="en-GB" smtClean="0"/>
              <a:t>conditions</a:t>
            </a:r>
            <a:endParaRPr lang="en-US"/>
          </a:p>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109</a:t>
            </a:fld>
            <a:endParaRPr lang="de-DE"/>
          </a:p>
        </p:txBody>
      </p:sp>
    </p:spTree>
    <p:extLst>
      <p:ext uri="{BB962C8B-B14F-4D97-AF65-F5344CB8AC3E}">
        <p14:creationId xmlns:p14="http://schemas.microsoft.com/office/powerpoint/2010/main" val="3514983797"/>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Study Execution</a:t>
            </a:r>
            <a:br>
              <a:rPr lang="de-DE" smtClean="0"/>
            </a:br>
            <a:r>
              <a:rPr lang="de-DE" smtClean="0"/>
              <a:t>- Study Organisation</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11</a:t>
            </a:fld>
            <a:endParaRPr lang="de-DE"/>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043510" y="1614754"/>
            <a:ext cx="6840950" cy="4968250"/>
          </a:xfrm>
          <a:prstGeom prst="rect">
            <a:avLst/>
          </a:prstGeom>
          <a:noFill/>
          <a:ln>
            <a:noFill/>
          </a:ln>
        </p:spPr>
      </p:pic>
    </p:spTree>
    <p:extLst>
      <p:ext uri="{BB962C8B-B14F-4D97-AF65-F5344CB8AC3E}">
        <p14:creationId xmlns:p14="http://schemas.microsoft.com/office/powerpoint/2010/main" val="960310151"/>
      </p:ext>
    </p:extLst>
  </p:cSld>
  <p:clrMapOvr>
    <a:masterClrMapping/>
  </p:clrMapOvr>
  <p:transition spd="slow">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- 10. </a:t>
            </a:r>
            <a:r>
              <a:rPr lang="en-GB"/>
              <a:t>System Acceptance Framework </a:t>
            </a:r>
            <a:br>
              <a:rPr lang="en-GB"/>
            </a:br>
            <a:r>
              <a:rPr lang="en-GB"/>
              <a:t>- </a:t>
            </a:r>
            <a:r>
              <a:rPr lang="de-DE" smtClean="0"/>
              <a:t>Validation Procedure</a:t>
            </a:r>
            <a:endParaRPr lang="en-US"/>
          </a:p>
        </p:txBody>
      </p:sp>
      <p:sp>
        <p:nvSpPr>
          <p:cNvPr id="3" name="Content Placeholder 2"/>
          <p:cNvSpPr>
            <a:spLocks noGrp="1"/>
          </p:cNvSpPr>
          <p:nvPr>
            <p:ph idx="1"/>
          </p:nvPr>
        </p:nvSpPr>
        <p:spPr/>
        <p:txBody>
          <a:bodyPr>
            <a:normAutofit/>
          </a:bodyPr>
          <a:lstStyle/>
          <a:p>
            <a:r>
              <a:rPr lang="de-DE" smtClean="0"/>
              <a:t>Validation:</a:t>
            </a:r>
          </a:p>
          <a:p>
            <a:pPr lvl="1"/>
            <a:r>
              <a:rPr lang="de-DE" smtClean="0"/>
              <a:t>Does Implementation comply with the </a:t>
            </a:r>
            <a:r>
              <a:rPr lang="de-DE"/>
              <a:t>customer and users requirements</a:t>
            </a:r>
          </a:p>
          <a:p>
            <a:endParaRPr lang="en-GB" smtClean="0"/>
          </a:p>
          <a:p>
            <a:r>
              <a:rPr lang="en-GB" smtClean="0"/>
              <a:t>Procedure</a:t>
            </a:r>
          </a:p>
          <a:p>
            <a:pPr lvl="1"/>
            <a:r>
              <a:rPr lang="en-GB" smtClean="0"/>
              <a:t>Define </a:t>
            </a:r>
            <a:r>
              <a:rPr lang="en-GB"/>
              <a:t>validation </a:t>
            </a:r>
            <a:r>
              <a:rPr lang="en-GB" smtClean="0"/>
              <a:t>procedures</a:t>
            </a:r>
          </a:p>
          <a:p>
            <a:pPr lvl="2"/>
            <a:r>
              <a:rPr lang="en-GB" smtClean="0"/>
              <a:t>to </a:t>
            </a:r>
            <a:r>
              <a:rPr lang="en-GB"/>
              <a:t>demonstrate that the system is fit for its purpose and satisfies the stakeholder’s requirements</a:t>
            </a:r>
            <a:endParaRPr lang="en-US"/>
          </a:p>
          <a:p>
            <a:pPr lvl="1"/>
            <a:r>
              <a:rPr lang="en-GB"/>
              <a:t>System </a:t>
            </a:r>
            <a:r>
              <a:rPr lang="en-GB" smtClean="0"/>
              <a:t>readiness</a:t>
            </a:r>
          </a:p>
          <a:p>
            <a:pPr lvl="2"/>
            <a:r>
              <a:rPr lang="en-GB" smtClean="0"/>
              <a:t>Ensuring </a:t>
            </a:r>
            <a:r>
              <a:rPr lang="en-GB"/>
              <a:t>that the systems, operators and dependent systems are ready to conduct validation</a:t>
            </a:r>
            <a:endParaRPr lang="en-US"/>
          </a:p>
          <a:p>
            <a:pPr lvl="1"/>
            <a:r>
              <a:rPr lang="en-GB"/>
              <a:t>Conduct validation to demonstrate conformance</a:t>
            </a:r>
            <a:endParaRPr lang="en-US"/>
          </a:p>
          <a:p>
            <a:pPr lvl="1"/>
            <a:r>
              <a:rPr lang="en-GB"/>
              <a:t>Document validation results</a:t>
            </a:r>
            <a:endParaRPr lang="en-US"/>
          </a:p>
          <a:p>
            <a:pPr lvl="1"/>
            <a:r>
              <a:rPr lang="en-GB"/>
              <a:t>Recommend corrective actions</a:t>
            </a:r>
            <a:endParaRPr lang="en-US"/>
          </a:p>
          <a:p>
            <a:pPr lvl="1"/>
            <a:r>
              <a:rPr lang="en-GB"/>
              <a:t>Attain stakeholder </a:t>
            </a:r>
            <a:r>
              <a:rPr lang="en-GB" smtClean="0"/>
              <a:t>acceptance</a:t>
            </a:r>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110</a:t>
            </a:fld>
            <a:endParaRPr lang="de-DE"/>
          </a:p>
        </p:txBody>
      </p:sp>
    </p:spTree>
    <p:extLst>
      <p:ext uri="{BB962C8B-B14F-4D97-AF65-F5344CB8AC3E}">
        <p14:creationId xmlns:p14="http://schemas.microsoft.com/office/powerpoint/2010/main" val="718657485"/>
      </p:ext>
    </p:extLst>
  </p:cSld>
  <p:clrMapOvr>
    <a:masterClrMapping/>
  </p:clrMapOvr>
  <p:transition spd="slow">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- 10. </a:t>
            </a:r>
            <a:r>
              <a:rPr lang="en-GB"/>
              <a:t>System Acceptance Framework </a:t>
            </a:r>
            <a:br>
              <a:rPr lang="en-GB"/>
            </a:br>
            <a:r>
              <a:rPr lang="en-GB" smtClean="0"/>
              <a:t>- </a:t>
            </a:r>
            <a:r>
              <a:rPr lang="de-DE"/>
              <a:t>Verification and Testing Methods</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111</a:t>
            </a:fld>
            <a:endParaRPr lang="de-DE"/>
          </a:p>
        </p:txBody>
      </p:sp>
      <p:pic>
        <p:nvPicPr>
          <p:cNvPr id="5" name="Grafik 48"/>
          <p:cNvPicPr/>
          <p:nvPr/>
        </p:nvPicPr>
        <p:blipFill rotWithShape="1">
          <a:blip r:embed="rId2">
            <a:extLst>
              <a:ext uri="{28A0092B-C50C-407E-A947-70E740481C1C}">
                <a14:useLocalDpi xmlns:a14="http://schemas.microsoft.com/office/drawing/2010/main" val="0"/>
              </a:ext>
            </a:extLst>
          </a:blip>
          <a:srcRect l="2523" t="9224" r="2396" b="6028"/>
          <a:stretch/>
        </p:blipFill>
        <p:spPr bwMode="auto">
          <a:xfrm>
            <a:off x="0" y="2132820"/>
            <a:ext cx="9125807" cy="36725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7242626"/>
      </p:ext>
    </p:extLst>
  </p:cSld>
  <p:clrMapOvr>
    <a:masterClrMapping/>
  </p:clrMapOvr>
  <p:transition spd="slow">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- 10. </a:t>
            </a:r>
            <a:r>
              <a:rPr lang="en-GB"/>
              <a:t>System Acceptance Framework </a:t>
            </a:r>
            <a:br>
              <a:rPr lang="en-GB"/>
            </a:br>
            <a:r>
              <a:rPr lang="en-GB"/>
              <a:t>- </a:t>
            </a:r>
            <a:r>
              <a:rPr lang="de-DE" smtClean="0"/>
              <a:t>VV&amp;A Test Bed</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112</a:t>
            </a:fld>
            <a:endParaRPr lang="de-DE"/>
          </a:p>
        </p:txBody>
      </p:sp>
      <p:pic>
        <p:nvPicPr>
          <p:cNvPr id="5" name="Grafik 14351"/>
          <p:cNvPicPr/>
          <p:nvPr/>
        </p:nvPicPr>
        <p:blipFill rotWithShape="1">
          <a:blip r:embed="rId2">
            <a:extLst>
              <a:ext uri="{28A0092B-C50C-407E-A947-70E740481C1C}">
                <a14:useLocalDpi xmlns:a14="http://schemas.microsoft.com/office/drawing/2010/main" val="0"/>
              </a:ext>
            </a:extLst>
          </a:blip>
          <a:srcRect l="3037" t="5884" r="3277" b="3707"/>
          <a:stretch/>
        </p:blipFill>
        <p:spPr bwMode="auto">
          <a:xfrm>
            <a:off x="1115520" y="1844780"/>
            <a:ext cx="7201000" cy="44646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30060581"/>
      </p:ext>
    </p:extLst>
  </p:cSld>
  <p:clrMapOvr>
    <a:masterClrMapping/>
  </p:clrMapOvr>
  <p:transition spd="slow">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- 10. </a:t>
            </a:r>
            <a:r>
              <a:rPr lang="en-GB"/>
              <a:t>System Acceptance Framework </a:t>
            </a:r>
            <a:br>
              <a:rPr lang="en-GB"/>
            </a:br>
            <a:r>
              <a:rPr lang="en-GB"/>
              <a:t>- </a:t>
            </a:r>
            <a:r>
              <a:rPr lang="de-DE" smtClean="0"/>
              <a:t>Verification and Validation in the V-Model</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113</a:t>
            </a:fld>
            <a:endParaRPr lang="de-DE"/>
          </a:p>
        </p:txBody>
      </p:sp>
      <p:pic>
        <p:nvPicPr>
          <p:cNvPr id="5" name="Picture 4" descr="C:\Documents and Settings\gjv\My Documents\VRC\_VA\Harmony Process.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480" y="1628750"/>
            <a:ext cx="7752683" cy="4973335"/>
          </a:xfrm>
          <a:prstGeom prst="rect">
            <a:avLst/>
          </a:prstGeom>
          <a:noFill/>
          <a:ln>
            <a:noFill/>
          </a:ln>
          <a:extLst/>
        </p:spPr>
      </p:pic>
    </p:spTree>
    <p:extLst>
      <p:ext uri="{BB962C8B-B14F-4D97-AF65-F5344CB8AC3E}">
        <p14:creationId xmlns:p14="http://schemas.microsoft.com/office/powerpoint/2010/main" val="808150610"/>
      </p:ext>
    </p:extLst>
  </p:cSld>
  <p:clrMapOvr>
    <a:masterClrMapping/>
  </p:clrMapOvr>
  <p:transition spd="slow">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- 10. </a:t>
            </a:r>
            <a:r>
              <a:rPr lang="en-GB"/>
              <a:t>System Acceptance Framework </a:t>
            </a:r>
            <a:br>
              <a:rPr lang="en-GB"/>
            </a:br>
            <a:r>
              <a:rPr lang="en-GB"/>
              <a:t>- </a:t>
            </a:r>
            <a:r>
              <a:rPr lang="de-DE" smtClean="0"/>
              <a:t>Assurance</a:t>
            </a:r>
            <a:endParaRPr lang="en-US"/>
          </a:p>
        </p:txBody>
      </p:sp>
      <p:sp>
        <p:nvSpPr>
          <p:cNvPr id="3" name="Content Placeholder 2"/>
          <p:cNvSpPr>
            <a:spLocks noGrp="1"/>
          </p:cNvSpPr>
          <p:nvPr>
            <p:ph idx="1"/>
          </p:nvPr>
        </p:nvSpPr>
        <p:spPr/>
        <p:txBody>
          <a:bodyPr>
            <a:normAutofit fontScale="92500" lnSpcReduction="10000"/>
          </a:bodyPr>
          <a:lstStyle/>
          <a:p>
            <a:pPr marL="280988" lvl="1"/>
            <a:r>
              <a:rPr lang="en-GB" sz="2100">
                <a:ea typeface="+mn-ea"/>
                <a:cs typeface="+mn-cs"/>
              </a:rPr>
              <a:t>Definition</a:t>
            </a:r>
          </a:p>
          <a:p>
            <a:pPr lvl="2"/>
            <a:r>
              <a:rPr lang="en-GB" i="1" smtClean="0"/>
              <a:t>“</a:t>
            </a:r>
            <a:r>
              <a:rPr lang="en-GB" i="1"/>
              <a:t>A documented body of evidence that provides a convincing and valid argument that a specified set of critical claims regarding a system’s properties are adequately justified for a given application in a given environment.”</a:t>
            </a:r>
            <a:endParaRPr lang="en-US" i="1"/>
          </a:p>
          <a:p>
            <a:pPr lvl="1"/>
            <a:r>
              <a:rPr lang="de-DE" smtClean="0"/>
              <a:t>Assurance Cases consist of</a:t>
            </a:r>
          </a:p>
          <a:p>
            <a:pPr lvl="2"/>
            <a:r>
              <a:rPr lang="en-GB"/>
              <a:t>safety case, </a:t>
            </a:r>
            <a:endParaRPr lang="en-GB" smtClean="0"/>
          </a:p>
          <a:p>
            <a:pPr lvl="2"/>
            <a:r>
              <a:rPr lang="en-GB" smtClean="0"/>
              <a:t>certification </a:t>
            </a:r>
            <a:r>
              <a:rPr lang="en-GB"/>
              <a:t>evidence, </a:t>
            </a:r>
            <a:endParaRPr lang="en-GB" smtClean="0"/>
          </a:p>
          <a:p>
            <a:pPr lvl="2"/>
            <a:r>
              <a:rPr lang="en-GB" smtClean="0"/>
              <a:t>security </a:t>
            </a:r>
            <a:r>
              <a:rPr lang="en-GB"/>
              <a:t>case, </a:t>
            </a:r>
            <a:endParaRPr lang="en-GB" smtClean="0"/>
          </a:p>
          <a:p>
            <a:pPr lvl="2"/>
            <a:r>
              <a:rPr lang="en-GB" smtClean="0"/>
              <a:t>reliability </a:t>
            </a:r>
            <a:r>
              <a:rPr lang="en-GB"/>
              <a:t>case</a:t>
            </a:r>
            <a:endParaRPr lang="de-DE" smtClean="0"/>
          </a:p>
          <a:p>
            <a:pPr lvl="1"/>
            <a:r>
              <a:rPr lang="de-DE" smtClean="0"/>
              <a:t>Needs to accompany the development</a:t>
            </a:r>
          </a:p>
          <a:p>
            <a:pPr lvl="1"/>
            <a:r>
              <a:rPr lang="de-DE" smtClean="0"/>
              <a:t>Modular Assurance Cases along the modular Mission System Architecture</a:t>
            </a:r>
          </a:p>
          <a:p>
            <a:pPr lvl="1"/>
            <a:r>
              <a:rPr lang="de-DE" smtClean="0"/>
              <a:t>Generating Evidence</a:t>
            </a:r>
          </a:p>
          <a:p>
            <a:pPr lvl="2"/>
            <a:r>
              <a:rPr lang="en-GB"/>
              <a:t>System partitioning</a:t>
            </a:r>
            <a:endParaRPr lang="en-US"/>
          </a:p>
          <a:p>
            <a:pPr lvl="2"/>
            <a:r>
              <a:rPr lang="en-GB"/>
              <a:t>Use of certified network technologies</a:t>
            </a:r>
            <a:endParaRPr lang="en-US"/>
          </a:p>
          <a:p>
            <a:pPr lvl="2"/>
            <a:r>
              <a:rPr lang="en-GB"/>
              <a:t>Use of certified software libraries</a:t>
            </a:r>
            <a:endParaRPr lang="en-US"/>
          </a:p>
          <a:p>
            <a:pPr lvl="2"/>
            <a:r>
              <a:rPr lang="en-GB"/>
              <a:t>Use of certified tools</a:t>
            </a:r>
            <a:endParaRPr lang="en-US"/>
          </a:p>
          <a:p>
            <a:pPr lvl="2"/>
            <a:r>
              <a:rPr lang="en-GB"/>
              <a:t>Proof of adherence to safety and assurance standards</a:t>
            </a:r>
            <a:endParaRPr lang="en-US"/>
          </a:p>
          <a:p>
            <a:pPr lvl="2"/>
            <a:r>
              <a:rPr lang="en-GB"/>
              <a:t>Proof of following system design life-cycle</a:t>
            </a:r>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114</a:t>
            </a:fld>
            <a:endParaRPr lang="de-DE"/>
          </a:p>
        </p:txBody>
      </p:sp>
    </p:spTree>
    <p:extLst>
      <p:ext uri="{BB962C8B-B14F-4D97-AF65-F5344CB8AC3E}">
        <p14:creationId xmlns:p14="http://schemas.microsoft.com/office/powerpoint/2010/main" val="393350025"/>
      </p:ext>
    </p:extLst>
  </p:cSld>
  <p:clrMapOvr>
    <a:masterClrMapping/>
  </p:clrMapOvr>
  <p:transition spd="slow">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- 10. </a:t>
            </a:r>
            <a:r>
              <a:rPr lang="en-GB"/>
              <a:t>System Acceptance Framework </a:t>
            </a:r>
            <a:br>
              <a:rPr lang="en-GB"/>
            </a:br>
            <a:r>
              <a:rPr lang="en-GB"/>
              <a:t>- </a:t>
            </a:r>
            <a:r>
              <a:rPr lang="de-DE" smtClean="0"/>
              <a:t>Horiz. (Capabilities), Vert. (Development) and Assurance Integration</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115</a:t>
            </a:fld>
            <a:endParaRPr lang="de-DE"/>
          </a:p>
        </p:txBody>
      </p:sp>
      <p:pic>
        <p:nvPicPr>
          <p:cNvPr id="5" name="Picture 4" descr="assurance-integration-concept"/>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7529" y="1217665"/>
            <a:ext cx="7047723" cy="5640335"/>
          </a:xfrm>
          <a:prstGeom prst="rect">
            <a:avLst/>
          </a:prstGeom>
          <a:noFill/>
          <a:ln>
            <a:noFill/>
          </a:ln>
        </p:spPr>
      </p:pic>
    </p:spTree>
    <p:extLst>
      <p:ext uri="{BB962C8B-B14F-4D97-AF65-F5344CB8AC3E}">
        <p14:creationId xmlns:p14="http://schemas.microsoft.com/office/powerpoint/2010/main" val="4182103404"/>
      </p:ext>
    </p:extLst>
  </p:cSld>
  <p:clrMapOvr>
    <a:masterClrMapping/>
  </p:clrMapOvr>
  <p:transition spd="slow">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- 10. </a:t>
            </a:r>
            <a:r>
              <a:rPr lang="en-GB"/>
              <a:t>System Acceptance Framework </a:t>
            </a:r>
            <a:br>
              <a:rPr lang="en-GB"/>
            </a:br>
            <a:r>
              <a:rPr lang="en-GB"/>
              <a:t>- </a:t>
            </a:r>
            <a:r>
              <a:rPr lang="de-DE"/>
              <a:t>Roadmap for VV&amp;A</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116</a:t>
            </a:fld>
            <a:endParaRPr lang="de-DE"/>
          </a:p>
        </p:txBody>
      </p:sp>
      <p:graphicFrame>
        <p:nvGraphicFramePr>
          <p:cNvPr id="6" name="Diagram 5"/>
          <p:cNvGraphicFramePr/>
          <p:nvPr>
            <p:extLst>
              <p:ext uri="{D42A27DB-BD31-4B8C-83A1-F6EECF244321}">
                <p14:modId xmlns:p14="http://schemas.microsoft.com/office/powerpoint/2010/main" val="953568455"/>
              </p:ext>
            </p:extLst>
          </p:nvPr>
        </p:nvGraphicFramePr>
        <p:xfrm>
          <a:off x="539440" y="1268700"/>
          <a:ext cx="8222780" cy="5000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3755640"/>
      </p:ext>
    </p:extLst>
  </p:cSld>
  <p:clrMapOvr>
    <a:masterClrMapping/>
  </p:clrMapOvr>
  <p:transition spd="slow">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smtClean="0"/>
              <a:t>Study Results</a:t>
            </a:r>
            <a:br>
              <a:rPr lang="de-DE" smtClean="0"/>
            </a:br>
            <a:r>
              <a:rPr lang="de-DE" smtClean="0"/>
              <a:t>- 10. </a:t>
            </a:r>
            <a:r>
              <a:rPr lang="en-GB" smtClean="0"/>
              <a:t>System </a:t>
            </a:r>
            <a:r>
              <a:rPr lang="en-GB"/>
              <a:t>Acceptance Framework - Summary</a:t>
            </a:r>
            <a:endParaRPr lang="en-US"/>
          </a:p>
        </p:txBody>
      </p:sp>
      <p:sp>
        <p:nvSpPr>
          <p:cNvPr id="7" name="Content Placeholder 6"/>
          <p:cNvSpPr>
            <a:spLocks noGrp="1"/>
          </p:cNvSpPr>
          <p:nvPr>
            <p:ph idx="1"/>
          </p:nvPr>
        </p:nvSpPr>
        <p:spPr/>
        <p:txBody>
          <a:bodyPr>
            <a:normAutofit/>
          </a:bodyPr>
          <a:lstStyle/>
          <a:p>
            <a:pPr lvl="1"/>
            <a:r>
              <a:rPr lang="en-GB" smtClean="0"/>
              <a:t>Current </a:t>
            </a:r>
            <a:r>
              <a:rPr lang="en-GB"/>
              <a:t>practices and life cycle models that address system acceptance are briefly described. Validation and verification of mission systems do not differ much from other complex electronic systems. </a:t>
            </a:r>
            <a:endParaRPr lang="en-US"/>
          </a:p>
          <a:p>
            <a:pPr lvl="1"/>
            <a:r>
              <a:rPr lang="en-GB"/>
              <a:t>Typical system acceptance procedures such as Conformance Testing, Assurance Cases and Test Beds are also described as part of verification and validation plans for mission systems.</a:t>
            </a:r>
            <a:endParaRPr lang="en-US"/>
          </a:p>
          <a:p>
            <a:pPr lvl="1"/>
            <a:r>
              <a:rPr lang="en-GB"/>
              <a:t>Horizontal and assurance integration are considered since the integration of mission sub-systems needs to be validated.</a:t>
            </a:r>
            <a:endParaRPr lang="en-US"/>
          </a:p>
          <a:p>
            <a:pPr lvl="1"/>
            <a:r>
              <a:rPr lang="en-GB"/>
              <a:t>Supporting standards such as ISO 15026 (explains system integrity levels, assurance claims) are also referred to</a:t>
            </a:r>
            <a:r>
              <a:rPr lang="en-GB" smtClean="0"/>
              <a:t>.</a:t>
            </a:r>
            <a:endParaRPr lang="en-US"/>
          </a:p>
        </p:txBody>
      </p:sp>
      <p:sp>
        <p:nvSpPr>
          <p:cNvPr id="5" name="Slide Number Placeholder 4"/>
          <p:cNvSpPr>
            <a:spLocks noGrp="1"/>
          </p:cNvSpPr>
          <p:nvPr>
            <p:ph type="sldNum" sz="quarter" idx="10"/>
          </p:nvPr>
        </p:nvSpPr>
        <p:spPr/>
        <p:txBody>
          <a:bodyPr/>
          <a:lstStyle/>
          <a:p>
            <a:pPr>
              <a:defRPr/>
            </a:pPr>
            <a:fld id="{CD7D7421-6D61-4496-AE76-87CC5079F231}" type="slidenum">
              <a:rPr lang="de-DE" smtClean="0"/>
              <a:pPr>
                <a:defRPr/>
              </a:pPr>
              <a:t>117</a:t>
            </a:fld>
            <a:endParaRPr lang="de-DE"/>
          </a:p>
        </p:txBody>
      </p:sp>
    </p:spTree>
    <p:extLst>
      <p:ext uri="{BB962C8B-B14F-4D97-AF65-F5344CB8AC3E}">
        <p14:creationId xmlns:p14="http://schemas.microsoft.com/office/powerpoint/2010/main" val="3268288533"/>
      </p:ext>
    </p:extLst>
  </p:cSld>
  <p:clrMapOvr>
    <a:masterClrMapping/>
  </p:clrMapOvr>
  <p:transition spd="slow">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DE" smtClean="0"/>
              <a:t>Summary and Recommendations</a:t>
            </a:r>
            <a:endParaRPr lang="en-US"/>
          </a:p>
        </p:txBody>
      </p:sp>
      <p:sp>
        <p:nvSpPr>
          <p:cNvPr id="9" name="Text Placeholder 8"/>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pPr>
              <a:defRPr/>
            </a:pPr>
            <a:fld id="{CD7D7421-6D61-4496-AE76-87CC5079F231}" type="slidenum">
              <a:rPr lang="de-DE" smtClean="0"/>
              <a:pPr>
                <a:defRPr/>
              </a:pPr>
              <a:t>118</a:t>
            </a:fld>
            <a:endParaRPr lang="de-DE"/>
          </a:p>
        </p:txBody>
      </p:sp>
    </p:spTree>
    <p:extLst>
      <p:ext uri="{BB962C8B-B14F-4D97-AF65-F5344CB8AC3E}">
        <p14:creationId xmlns:p14="http://schemas.microsoft.com/office/powerpoint/2010/main" val="1111381466"/>
      </p:ext>
    </p:extLst>
  </p:cSld>
  <p:clrMapOvr>
    <a:masterClrMapping/>
  </p:clrMapOvr>
  <p:transition spd="slow">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Summary and Recommendations</a:t>
            </a:r>
            <a:endParaRPr lang="en-US"/>
          </a:p>
        </p:txBody>
      </p:sp>
      <p:sp>
        <p:nvSpPr>
          <p:cNvPr id="3" name="Content Placeholder 2"/>
          <p:cNvSpPr>
            <a:spLocks noGrp="1"/>
          </p:cNvSpPr>
          <p:nvPr>
            <p:ph idx="1"/>
          </p:nvPr>
        </p:nvSpPr>
        <p:spPr/>
        <p:txBody>
          <a:bodyPr>
            <a:normAutofit fontScale="92500" lnSpcReduction="10000"/>
          </a:bodyPr>
          <a:lstStyle/>
          <a:p>
            <a:pPr lvl="1"/>
            <a:r>
              <a:rPr lang="en-US" smtClean="0"/>
              <a:t>Comprehensive </a:t>
            </a:r>
            <a:r>
              <a:rPr lang="en-US"/>
              <a:t>Open Reference Architecture for Military Land Vehicle Mission Systems as a European Standard is </a:t>
            </a:r>
            <a:r>
              <a:rPr lang="en-US" smtClean="0"/>
              <a:t>key </a:t>
            </a:r>
            <a:r>
              <a:rPr lang="en-US"/>
              <a:t>for the European Member </a:t>
            </a:r>
            <a:r>
              <a:rPr lang="en-US" smtClean="0"/>
              <a:t>States</a:t>
            </a:r>
          </a:p>
          <a:p>
            <a:pPr lvl="2"/>
            <a:r>
              <a:rPr lang="en-US" smtClean="0"/>
              <a:t>cost </a:t>
            </a:r>
            <a:r>
              <a:rPr lang="en-US"/>
              <a:t>efficient approach throughout the whole vehicle life cycle and </a:t>
            </a:r>
            <a:endParaRPr lang="en-US" smtClean="0"/>
          </a:p>
          <a:p>
            <a:pPr lvl="2"/>
            <a:r>
              <a:rPr lang="en-US" smtClean="0"/>
              <a:t>improved </a:t>
            </a:r>
            <a:r>
              <a:rPr lang="en-US"/>
              <a:t>operational effectiveness. </a:t>
            </a:r>
          </a:p>
          <a:p>
            <a:pPr lvl="1"/>
            <a:r>
              <a:rPr lang="en-US"/>
              <a:t>From </a:t>
            </a:r>
            <a:r>
              <a:rPr lang="en-US" smtClean="0"/>
              <a:t>the Reference </a:t>
            </a:r>
            <a:r>
              <a:rPr lang="en-US"/>
              <a:t>Architecture, </a:t>
            </a:r>
            <a:r>
              <a:rPr lang="en-US" smtClean="0"/>
              <a:t>Target </a:t>
            </a:r>
            <a:r>
              <a:rPr lang="en-US"/>
              <a:t>Architectures for the vehicles to be procured would be </a:t>
            </a:r>
            <a:r>
              <a:rPr lang="en-US" smtClean="0"/>
              <a:t>derived using </a:t>
            </a:r>
            <a:r>
              <a:rPr lang="en-US"/>
              <a:t>compatible MOTS Mission Sub-Systems or </a:t>
            </a:r>
            <a:r>
              <a:rPr lang="en-US" smtClean="0"/>
              <a:t>Components</a:t>
            </a:r>
          </a:p>
          <a:p>
            <a:pPr lvl="2"/>
            <a:r>
              <a:rPr lang="en-US" smtClean="0"/>
              <a:t>provided </a:t>
            </a:r>
            <a:r>
              <a:rPr lang="en-US"/>
              <a:t>by a competitive </a:t>
            </a:r>
            <a:r>
              <a:rPr lang="en-US" smtClean="0"/>
              <a:t>market</a:t>
            </a:r>
          </a:p>
          <a:p>
            <a:pPr lvl="2"/>
            <a:r>
              <a:rPr lang="en-US"/>
              <a:t>use the necessary interfaces and implement the necessary functionalities</a:t>
            </a:r>
          </a:p>
          <a:p>
            <a:pPr lvl="2"/>
            <a:r>
              <a:rPr lang="en-US" smtClean="0"/>
              <a:t>could </a:t>
            </a:r>
            <a:r>
              <a:rPr lang="en-US"/>
              <a:t>be easily integrated into a military vehicle according to the specific </a:t>
            </a:r>
            <a:r>
              <a:rPr lang="en-US" smtClean="0"/>
              <a:t>needs</a:t>
            </a:r>
          </a:p>
          <a:p>
            <a:pPr lvl="1"/>
            <a:r>
              <a:rPr lang="en-US" smtClean="0"/>
              <a:t>A </a:t>
            </a:r>
            <a:r>
              <a:rPr lang="en-US"/>
              <a:t>vehicle which is </a:t>
            </a:r>
            <a:r>
              <a:rPr lang="en-US" smtClean="0"/>
              <a:t>built </a:t>
            </a:r>
            <a:r>
              <a:rPr lang="en-US"/>
              <a:t>according to this </a:t>
            </a:r>
            <a:r>
              <a:rPr lang="en-US" smtClean="0"/>
              <a:t>standard can </a:t>
            </a:r>
            <a:r>
              <a:rPr lang="en-US"/>
              <a:t>sustain the respective state of technology by simply </a:t>
            </a:r>
            <a:endParaRPr lang="en-US" smtClean="0"/>
          </a:p>
          <a:p>
            <a:pPr lvl="2"/>
            <a:r>
              <a:rPr lang="en-US" smtClean="0"/>
              <a:t>adding</a:t>
            </a:r>
            <a:r>
              <a:rPr lang="en-US"/>
              <a:t>, </a:t>
            </a:r>
            <a:endParaRPr lang="en-US" smtClean="0"/>
          </a:p>
          <a:p>
            <a:pPr lvl="2"/>
            <a:r>
              <a:rPr lang="en-US" smtClean="0"/>
              <a:t>replacing </a:t>
            </a:r>
            <a:r>
              <a:rPr lang="en-US"/>
              <a:t>or </a:t>
            </a:r>
            <a:endParaRPr lang="en-US" smtClean="0"/>
          </a:p>
          <a:p>
            <a:pPr lvl="2"/>
            <a:r>
              <a:rPr lang="en-US" smtClean="0"/>
              <a:t>upgrading sub-systems</a:t>
            </a:r>
          </a:p>
          <a:p>
            <a:pPr lvl="1"/>
            <a:r>
              <a:rPr lang="en-US" smtClean="0"/>
              <a:t>In </a:t>
            </a:r>
            <a:r>
              <a:rPr lang="en-US"/>
              <a:t>the same way, a specific or a changing mission need can be satisfied by adapting the set of </a:t>
            </a:r>
            <a:r>
              <a:rPr lang="en-US" smtClean="0"/>
              <a:t>sub-systems</a:t>
            </a:r>
          </a:p>
          <a:p>
            <a:pPr lvl="1"/>
            <a:r>
              <a:rPr lang="en-US" smtClean="0"/>
              <a:t>Logistics </a:t>
            </a:r>
            <a:r>
              <a:rPr lang="en-US"/>
              <a:t>are simplified and exchange of spare subsystems across various types of vehicles and even European nations is possible</a:t>
            </a:r>
            <a:r>
              <a:rPr lang="en-US" smtClean="0"/>
              <a:t>.</a:t>
            </a:r>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119</a:t>
            </a:fld>
            <a:endParaRPr lang="de-DE"/>
          </a:p>
        </p:txBody>
      </p:sp>
    </p:spTree>
    <p:extLst>
      <p:ext uri="{BB962C8B-B14F-4D97-AF65-F5344CB8AC3E}">
        <p14:creationId xmlns:p14="http://schemas.microsoft.com/office/powerpoint/2010/main" val="2836427116"/>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6"/>
          <p:cNvSpPr>
            <a:spLocks noGrp="1" noChangeArrowheads="1"/>
          </p:cNvSpPr>
          <p:nvPr>
            <p:ph type="sldNum" sz="quarter" idx="10"/>
          </p:nvPr>
        </p:nvSpPr>
        <p:spPr>
          <a:noFill/>
          <a:ln>
            <a:miter lim="800000"/>
            <a:headEnd/>
            <a:tailEnd/>
          </a:ln>
        </p:spPr>
        <p:txBody>
          <a:bodyPr/>
          <a:lstStyle/>
          <a:p>
            <a:fld id="{68E39849-11E5-47C8-834A-9AB93D6FD509}" type="slidenum">
              <a:rPr lang="de-DE" smtClean="0"/>
              <a:pPr/>
              <a:t>12</a:t>
            </a:fld>
            <a:endParaRPr lang="de-DE" smtClean="0"/>
          </a:p>
        </p:txBody>
      </p:sp>
      <p:pic>
        <p:nvPicPr>
          <p:cNvPr id="34818" name="Picture 5"/>
          <p:cNvPicPr>
            <a:picLocks noChangeAspect="1" noChangeArrowheads="1"/>
          </p:cNvPicPr>
          <p:nvPr/>
        </p:nvPicPr>
        <p:blipFill>
          <a:blip r:embed="rId3"/>
          <a:srcRect/>
          <a:stretch>
            <a:fillRect/>
          </a:stretch>
        </p:blipFill>
        <p:spPr bwMode="auto">
          <a:xfrm>
            <a:off x="684213" y="809625"/>
            <a:ext cx="7705725" cy="5830888"/>
          </a:xfrm>
          <a:prstGeom prst="rect">
            <a:avLst/>
          </a:prstGeom>
          <a:noFill/>
          <a:ln w="9525">
            <a:noFill/>
            <a:miter lim="800000"/>
            <a:headEnd/>
            <a:tailEnd/>
          </a:ln>
        </p:spPr>
      </p:pic>
      <p:pic>
        <p:nvPicPr>
          <p:cNvPr id="34819" name="Bild 203" descr="Thales"/>
          <p:cNvPicPr>
            <a:picLocks noChangeAspect="1" noChangeArrowheads="1"/>
          </p:cNvPicPr>
          <p:nvPr/>
        </p:nvPicPr>
        <p:blipFill>
          <a:blip r:embed="rId4"/>
          <a:srcRect/>
          <a:stretch>
            <a:fillRect/>
          </a:stretch>
        </p:blipFill>
        <p:spPr bwMode="auto">
          <a:xfrm>
            <a:off x="423863" y="3741738"/>
            <a:ext cx="1009650" cy="130175"/>
          </a:xfrm>
          <a:prstGeom prst="rect">
            <a:avLst/>
          </a:prstGeom>
          <a:noFill/>
          <a:ln w="6350">
            <a:solidFill>
              <a:schemeClr val="tx1"/>
            </a:solidFill>
            <a:miter lim="800000"/>
            <a:headEnd/>
            <a:tailEnd/>
          </a:ln>
        </p:spPr>
      </p:pic>
      <p:pic>
        <p:nvPicPr>
          <p:cNvPr id="34820" name="Grafik 21"/>
          <p:cNvPicPr>
            <a:picLocks noChangeAspect="1" noChangeArrowheads="1"/>
          </p:cNvPicPr>
          <p:nvPr/>
        </p:nvPicPr>
        <p:blipFill>
          <a:blip r:embed="rId5"/>
          <a:srcRect/>
          <a:stretch>
            <a:fillRect/>
          </a:stretch>
        </p:blipFill>
        <p:spPr bwMode="auto">
          <a:xfrm>
            <a:off x="107950" y="2524125"/>
            <a:ext cx="1042988" cy="328613"/>
          </a:xfrm>
          <a:prstGeom prst="rect">
            <a:avLst/>
          </a:prstGeom>
          <a:noFill/>
          <a:ln w="6350">
            <a:solidFill>
              <a:schemeClr val="tx1"/>
            </a:solidFill>
            <a:miter lim="800000"/>
            <a:headEnd/>
            <a:tailEnd/>
          </a:ln>
        </p:spPr>
      </p:pic>
      <p:pic>
        <p:nvPicPr>
          <p:cNvPr id="34821" name="Picture 25" descr="RH_Logo_Def [RGB]"/>
          <p:cNvPicPr>
            <a:picLocks noChangeAspect="1" noChangeArrowheads="1"/>
          </p:cNvPicPr>
          <p:nvPr/>
        </p:nvPicPr>
        <p:blipFill>
          <a:blip r:embed="rId6"/>
          <a:srcRect/>
          <a:stretch>
            <a:fillRect/>
          </a:stretch>
        </p:blipFill>
        <p:spPr bwMode="auto">
          <a:xfrm>
            <a:off x="395288" y="700088"/>
            <a:ext cx="969962" cy="280987"/>
          </a:xfrm>
          <a:prstGeom prst="rect">
            <a:avLst/>
          </a:prstGeom>
          <a:solidFill>
            <a:schemeClr val="bg1"/>
          </a:solidFill>
          <a:ln w="6350">
            <a:solidFill>
              <a:schemeClr val="tx1"/>
            </a:solidFill>
            <a:miter lim="800000"/>
            <a:headEnd/>
            <a:tailEnd/>
          </a:ln>
        </p:spPr>
      </p:pic>
      <p:pic>
        <p:nvPicPr>
          <p:cNvPr id="34822" name="Picture 25" descr="RH_Logo_Def [RGB]"/>
          <p:cNvPicPr>
            <a:picLocks noChangeAspect="1" noChangeArrowheads="1"/>
          </p:cNvPicPr>
          <p:nvPr/>
        </p:nvPicPr>
        <p:blipFill>
          <a:blip r:embed="rId7"/>
          <a:srcRect/>
          <a:stretch>
            <a:fillRect/>
          </a:stretch>
        </p:blipFill>
        <p:spPr bwMode="auto">
          <a:xfrm>
            <a:off x="2916238" y="4005263"/>
            <a:ext cx="1081087" cy="312737"/>
          </a:xfrm>
          <a:prstGeom prst="rect">
            <a:avLst/>
          </a:prstGeom>
          <a:solidFill>
            <a:schemeClr val="bg1"/>
          </a:solidFill>
          <a:ln w="6350">
            <a:solidFill>
              <a:schemeClr val="tx1"/>
            </a:solidFill>
            <a:miter lim="800000"/>
            <a:headEnd/>
            <a:tailEnd/>
          </a:ln>
        </p:spPr>
      </p:pic>
      <p:pic>
        <p:nvPicPr>
          <p:cNvPr id="34823" name="Bild 203" descr="Thales"/>
          <p:cNvPicPr>
            <a:picLocks noChangeAspect="1" noChangeArrowheads="1"/>
          </p:cNvPicPr>
          <p:nvPr/>
        </p:nvPicPr>
        <p:blipFill>
          <a:blip r:embed="rId4"/>
          <a:srcRect/>
          <a:stretch>
            <a:fillRect/>
          </a:stretch>
        </p:blipFill>
        <p:spPr bwMode="auto">
          <a:xfrm>
            <a:off x="6156325" y="2420938"/>
            <a:ext cx="1009650" cy="130175"/>
          </a:xfrm>
          <a:prstGeom prst="rect">
            <a:avLst/>
          </a:prstGeom>
          <a:noFill/>
          <a:ln w="6350">
            <a:solidFill>
              <a:schemeClr val="tx1"/>
            </a:solidFill>
            <a:miter lim="800000"/>
            <a:headEnd/>
            <a:tailEnd/>
          </a:ln>
        </p:spPr>
      </p:pic>
      <p:pic>
        <p:nvPicPr>
          <p:cNvPr id="9" name="Picture 2" descr="Selex ES"/>
          <p:cNvPicPr/>
          <p:nvPr/>
        </p:nvPicPr>
        <p:blipFill>
          <a:blip r:embed="rId8">
            <a:extLst>
              <a:ext uri="{28A0092B-C50C-407E-A947-70E740481C1C}">
                <a14:useLocalDpi xmlns:a14="http://schemas.microsoft.com/office/drawing/2010/main" val="0"/>
              </a:ext>
            </a:extLst>
          </a:blip>
          <a:srcRect/>
          <a:stretch>
            <a:fillRect/>
          </a:stretch>
        </p:blipFill>
        <p:spPr bwMode="auto">
          <a:xfrm>
            <a:off x="91916" y="2420938"/>
            <a:ext cx="1075055" cy="454025"/>
          </a:xfrm>
          <a:prstGeom prst="rect">
            <a:avLst/>
          </a:prstGeom>
          <a:noFill/>
          <a:extLst/>
        </p:spPr>
      </p:pic>
    </p:spTree>
    <p:extLst>
      <p:ext uri="{BB962C8B-B14F-4D97-AF65-F5344CB8AC3E}">
        <p14:creationId xmlns:p14="http://schemas.microsoft.com/office/powerpoint/2010/main" val="2952881198"/>
      </p:ext>
    </p:extLst>
  </p:cSld>
  <p:clrMapOvr>
    <a:masterClrMapping/>
  </p:clrMapOvr>
  <p:transition spd="slow">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Summary and Recommendations</a:t>
            </a:r>
            <a:endParaRPr lang="en-US"/>
          </a:p>
        </p:txBody>
      </p:sp>
      <p:sp>
        <p:nvSpPr>
          <p:cNvPr id="3" name="Content Placeholder 2"/>
          <p:cNvSpPr>
            <a:spLocks noGrp="1"/>
          </p:cNvSpPr>
          <p:nvPr>
            <p:ph idx="1"/>
          </p:nvPr>
        </p:nvSpPr>
        <p:spPr/>
        <p:txBody>
          <a:bodyPr>
            <a:normAutofit/>
          </a:bodyPr>
          <a:lstStyle/>
          <a:p>
            <a:pPr lvl="1"/>
            <a:r>
              <a:rPr lang="en-US" smtClean="0"/>
              <a:t>Software concepts from FACE™ are very promising</a:t>
            </a:r>
          </a:p>
          <a:p>
            <a:pPr lvl="2"/>
            <a:r>
              <a:rPr lang="en-US" smtClean="0"/>
              <a:t>not </a:t>
            </a:r>
            <a:r>
              <a:rPr lang="en-US"/>
              <a:t>covered by UK GVA or </a:t>
            </a:r>
            <a:r>
              <a:rPr lang="en-US" smtClean="0"/>
              <a:t>NGVA yet</a:t>
            </a:r>
          </a:p>
          <a:p>
            <a:pPr lvl="2"/>
            <a:r>
              <a:rPr lang="en-US" smtClean="0"/>
              <a:t>FACE</a:t>
            </a:r>
            <a:r>
              <a:rPr lang="en-US"/>
              <a:t>™ targets the airborne domain where costs have a much high order of </a:t>
            </a:r>
            <a:r>
              <a:rPr lang="en-US" smtClean="0"/>
              <a:t>magnitude</a:t>
            </a:r>
          </a:p>
          <a:p>
            <a:pPr lvl="2"/>
            <a:r>
              <a:rPr lang="en-US" smtClean="0"/>
              <a:t>approach </a:t>
            </a:r>
            <a:r>
              <a:rPr lang="en-US"/>
              <a:t>needs to be developed to make “FACE™” affordable for Land Systems. </a:t>
            </a:r>
          </a:p>
          <a:p>
            <a:pPr lvl="1"/>
            <a:endParaRPr lang="en-US" smtClean="0"/>
          </a:p>
          <a:p>
            <a:pPr lvl="1"/>
            <a:r>
              <a:rPr lang="en-US" smtClean="0"/>
              <a:t>Data </a:t>
            </a:r>
            <a:r>
              <a:rPr lang="en-US"/>
              <a:t>Models are key to interoperability. </a:t>
            </a:r>
          </a:p>
          <a:p>
            <a:pPr lvl="2"/>
            <a:r>
              <a:rPr lang="en-US"/>
              <a:t>syntactics as well as semantics</a:t>
            </a:r>
          </a:p>
          <a:p>
            <a:pPr lvl="2"/>
            <a:r>
              <a:rPr lang="en-US"/>
              <a:t>prone to continuous changes. </a:t>
            </a:r>
          </a:p>
          <a:p>
            <a:pPr lvl="2"/>
            <a:r>
              <a:rPr lang="en-US"/>
              <a:t>no sufficient concept for achieving compatibility for different Data Model versions. </a:t>
            </a:r>
          </a:p>
          <a:p>
            <a:pPr lvl="2"/>
            <a:r>
              <a:rPr lang="en-US"/>
              <a:t>rule set for extending or modifying Data Models</a:t>
            </a:r>
          </a:p>
          <a:p>
            <a:pPr lvl="2"/>
            <a:r>
              <a:rPr lang="en-US"/>
              <a:t>data mediation approaches which additionally allow the mapping to data models of other domains (e.g. MIP</a:t>
            </a:r>
            <a:r>
              <a:rPr lang="en-US" smtClean="0"/>
              <a:t>).</a:t>
            </a:r>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120</a:t>
            </a:fld>
            <a:endParaRPr lang="de-DE"/>
          </a:p>
        </p:txBody>
      </p:sp>
    </p:spTree>
    <p:extLst>
      <p:ext uri="{BB962C8B-B14F-4D97-AF65-F5344CB8AC3E}">
        <p14:creationId xmlns:p14="http://schemas.microsoft.com/office/powerpoint/2010/main" val="2871396862"/>
      </p:ext>
    </p:extLst>
  </p:cSld>
  <p:clrMapOvr>
    <a:masterClrMapping/>
  </p:clrMapOvr>
  <p:transition spd="slow">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Summary and Recommendations</a:t>
            </a:r>
            <a:endParaRPr lang="en-US"/>
          </a:p>
        </p:txBody>
      </p:sp>
      <p:sp>
        <p:nvSpPr>
          <p:cNvPr id="3" name="Content Placeholder 2"/>
          <p:cNvSpPr>
            <a:spLocks noGrp="1"/>
          </p:cNvSpPr>
          <p:nvPr>
            <p:ph idx="1"/>
          </p:nvPr>
        </p:nvSpPr>
        <p:spPr/>
        <p:txBody>
          <a:bodyPr>
            <a:normAutofit lnSpcReduction="10000"/>
          </a:bodyPr>
          <a:lstStyle/>
          <a:p>
            <a:pPr lvl="1"/>
            <a:r>
              <a:rPr lang="en-US" smtClean="0"/>
              <a:t>The </a:t>
            </a:r>
            <a:r>
              <a:rPr lang="en-US"/>
              <a:t>business case is important for deciding on the economical importance and should cover at  least the next 10 years</a:t>
            </a:r>
            <a:r>
              <a:rPr lang="en-US" smtClean="0"/>
              <a:t>.</a:t>
            </a:r>
          </a:p>
          <a:p>
            <a:pPr lvl="2"/>
            <a:r>
              <a:rPr lang="en-US" smtClean="0"/>
              <a:t>It </a:t>
            </a:r>
            <a:r>
              <a:rPr lang="en-US"/>
              <a:t>was not possible to the study to acquire meaningful numbers or requirements for Mission Systems for this time frame. </a:t>
            </a:r>
            <a:endParaRPr lang="en-US" smtClean="0"/>
          </a:p>
          <a:p>
            <a:pPr lvl="2"/>
            <a:r>
              <a:rPr lang="en-US" smtClean="0"/>
              <a:t>Further </a:t>
            </a:r>
            <a:r>
              <a:rPr lang="en-US"/>
              <a:t>effort is recommended here, especially for government input on coordinated fleet training and support policies on the broadest possible European level.</a:t>
            </a:r>
          </a:p>
          <a:p>
            <a:pPr lvl="1"/>
            <a:r>
              <a:rPr lang="en-US"/>
              <a:t>Raising the new Mission System approaches from national to EU level would increase numbers and competition. </a:t>
            </a:r>
          </a:p>
          <a:p>
            <a:pPr lvl="2"/>
            <a:r>
              <a:rPr lang="en-US"/>
              <a:t>It is recommended that EDA identifies common fleet procurement possibilities which could be coordinated by EDA and which would benefit from the EU approach.</a:t>
            </a:r>
          </a:p>
          <a:p>
            <a:pPr lvl="1"/>
            <a:r>
              <a:rPr lang="en-US" smtClean="0"/>
              <a:t>Security </a:t>
            </a:r>
            <a:r>
              <a:rPr lang="en-US"/>
              <a:t>was identified as a difficult unsolved </a:t>
            </a:r>
            <a:r>
              <a:rPr lang="en-US" smtClean="0"/>
              <a:t>issue</a:t>
            </a:r>
          </a:p>
          <a:p>
            <a:pPr lvl="2"/>
            <a:r>
              <a:rPr lang="en-US" smtClean="0"/>
              <a:t>security </a:t>
            </a:r>
            <a:r>
              <a:rPr lang="en-US"/>
              <a:t>is currently mostly treated nationally and on headquarters level. </a:t>
            </a:r>
            <a:endParaRPr lang="en-US" smtClean="0"/>
          </a:p>
          <a:p>
            <a:pPr lvl="2"/>
            <a:r>
              <a:rPr lang="en-US" smtClean="0"/>
              <a:t>could </a:t>
            </a:r>
            <a:r>
              <a:rPr lang="en-US"/>
              <a:t>not acquire any information from EDA about </a:t>
            </a:r>
            <a:r>
              <a:rPr lang="en-US" smtClean="0"/>
              <a:t>security</a:t>
            </a:r>
          </a:p>
          <a:p>
            <a:pPr lvl="2"/>
            <a:r>
              <a:rPr lang="en-US" smtClean="0"/>
              <a:t>concept development for </a:t>
            </a:r>
            <a:r>
              <a:rPr lang="en-US"/>
              <a:t>several Security Domains inside a </a:t>
            </a:r>
            <a:r>
              <a:rPr lang="en-US" smtClean="0"/>
              <a:t>vehicle with a </a:t>
            </a:r>
            <a:r>
              <a:rPr lang="en-US"/>
              <a:t>community of interest needs to be set up in order to achieve an acceptable common solution at EU tactical level.</a:t>
            </a:r>
          </a:p>
          <a:p>
            <a:pPr lvl="1"/>
            <a:r>
              <a:rPr lang="en-US" smtClean="0"/>
              <a:t>Inclusion </a:t>
            </a:r>
            <a:r>
              <a:rPr lang="en-US"/>
              <a:t>of the military users as additional stakeholder was not required in the study but would have been useful as they are the persons who need to operate the system and whose tasks are supported by this technology</a:t>
            </a:r>
            <a:r>
              <a:rPr lang="en-US" smtClean="0"/>
              <a:t>.</a:t>
            </a:r>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121</a:t>
            </a:fld>
            <a:endParaRPr lang="de-DE"/>
          </a:p>
        </p:txBody>
      </p:sp>
    </p:spTree>
    <p:extLst>
      <p:ext uri="{BB962C8B-B14F-4D97-AF65-F5344CB8AC3E}">
        <p14:creationId xmlns:p14="http://schemas.microsoft.com/office/powerpoint/2010/main" val="488098448"/>
      </p:ext>
    </p:extLst>
  </p:cSld>
  <p:clrMapOvr>
    <a:masterClrMapping/>
  </p:clrMapOvr>
  <p:transition spd="slow">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Summary and Recommendations</a:t>
            </a:r>
            <a:endParaRPr lang="en-US"/>
          </a:p>
        </p:txBody>
      </p:sp>
      <p:sp>
        <p:nvSpPr>
          <p:cNvPr id="3" name="Content Placeholder 2"/>
          <p:cNvSpPr>
            <a:spLocks noGrp="1"/>
          </p:cNvSpPr>
          <p:nvPr>
            <p:ph idx="1"/>
          </p:nvPr>
        </p:nvSpPr>
        <p:spPr/>
        <p:txBody>
          <a:bodyPr>
            <a:normAutofit fontScale="92500" lnSpcReduction="20000"/>
          </a:bodyPr>
          <a:lstStyle/>
          <a:p>
            <a:pPr lvl="1"/>
            <a:r>
              <a:rPr lang="en-US" smtClean="0"/>
              <a:t>The major results </a:t>
            </a:r>
            <a:r>
              <a:rPr lang="en-US"/>
              <a:t>of LAVOSAR c</a:t>
            </a:r>
            <a:r>
              <a:rPr lang="en-US" smtClean="0"/>
              <a:t>ould </a:t>
            </a:r>
            <a:r>
              <a:rPr lang="en-US"/>
              <a:t>be standardized as a comprehensive and abstract, higher level concept in order to enable </a:t>
            </a:r>
            <a:r>
              <a:rPr lang="en-US" smtClean="0"/>
              <a:t>improved </a:t>
            </a:r>
            <a:r>
              <a:rPr lang="en-US"/>
              <a:t>standard development on the lower level (c.f. DefStan 23-09 or NGVA). </a:t>
            </a:r>
            <a:endParaRPr lang="en-US" smtClean="0"/>
          </a:p>
          <a:p>
            <a:pPr lvl="1"/>
            <a:r>
              <a:rPr lang="en-US"/>
              <a:t>Most of the current developments are national</a:t>
            </a:r>
          </a:p>
          <a:p>
            <a:pPr lvl="2"/>
            <a:r>
              <a:rPr lang="en-US"/>
              <a:t>will lead to different incompatible national standards, e.g. UK GVA, SCORPION, VICTORY</a:t>
            </a:r>
          </a:p>
          <a:p>
            <a:pPr lvl="2"/>
            <a:r>
              <a:rPr lang="en-US"/>
              <a:t>Such developments may preclude future multi-national interoperability unless the necessary interfaces are published. </a:t>
            </a:r>
          </a:p>
          <a:p>
            <a:pPr lvl="2"/>
            <a:r>
              <a:rPr lang="en-US"/>
              <a:t>EDA should try to influence nations to make their approaches available.</a:t>
            </a:r>
          </a:p>
          <a:p>
            <a:pPr lvl="1"/>
            <a:r>
              <a:rPr lang="de-DE" smtClean="0"/>
              <a:t>NGVA</a:t>
            </a:r>
            <a:endParaRPr lang="en-US" smtClean="0"/>
          </a:p>
          <a:p>
            <a:pPr lvl="2"/>
            <a:r>
              <a:rPr lang="en-US" smtClean="0"/>
              <a:t>NGVA </a:t>
            </a:r>
            <a:r>
              <a:rPr lang="en-US"/>
              <a:t>will probably be not equipped with the funding for </a:t>
            </a:r>
            <a:r>
              <a:rPr lang="en-US" smtClean="0"/>
              <a:t>work</a:t>
            </a:r>
          </a:p>
          <a:p>
            <a:pPr lvl="3"/>
            <a:r>
              <a:rPr lang="en-US" smtClean="0"/>
              <a:t>on </a:t>
            </a:r>
            <a:r>
              <a:rPr lang="en-US"/>
              <a:t>such a higher level concept and </a:t>
            </a:r>
            <a:endParaRPr lang="en-US" smtClean="0"/>
          </a:p>
          <a:p>
            <a:pPr lvl="3"/>
            <a:r>
              <a:rPr lang="en-US" smtClean="0"/>
              <a:t>also </a:t>
            </a:r>
            <a:r>
              <a:rPr lang="en-US"/>
              <a:t>for additional concepts, such as the software framework, </a:t>
            </a:r>
            <a:endParaRPr lang="en-US" smtClean="0"/>
          </a:p>
          <a:p>
            <a:pPr lvl="2"/>
            <a:r>
              <a:rPr lang="en-US" smtClean="0"/>
              <a:t>EDA </a:t>
            </a:r>
            <a:r>
              <a:rPr lang="en-US"/>
              <a:t>c</a:t>
            </a:r>
            <a:r>
              <a:rPr lang="en-US" smtClean="0"/>
              <a:t>ould </a:t>
            </a:r>
            <a:r>
              <a:rPr lang="en-US"/>
              <a:t>complement these </a:t>
            </a:r>
            <a:r>
              <a:rPr lang="en-US" smtClean="0"/>
              <a:t>activities (coherent </a:t>
            </a:r>
            <a:r>
              <a:rPr lang="en-US"/>
              <a:t>with the </a:t>
            </a:r>
            <a:r>
              <a:rPr lang="en-US" smtClean="0"/>
              <a:t>NGVA)</a:t>
            </a:r>
          </a:p>
          <a:p>
            <a:pPr lvl="2"/>
            <a:endParaRPr lang="en-US" smtClean="0"/>
          </a:p>
          <a:p>
            <a:r>
              <a:rPr lang="de-DE" smtClean="0"/>
              <a:t>Reommended Follow-On Project</a:t>
            </a:r>
            <a:endParaRPr lang="en-US"/>
          </a:p>
          <a:p>
            <a:pPr lvl="1"/>
            <a:r>
              <a:rPr lang="en-US"/>
              <a:t>Standard development for EU (ORAMIS) </a:t>
            </a:r>
          </a:p>
          <a:p>
            <a:pPr lvl="2"/>
            <a:r>
              <a:rPr lang="en-US"/>
              <a:t>to </a:t>
            </a:r>
            <a:r>
              <a:rPr lang="en-US" smtClean="0"/>
              <a:t>accompany </a:t>
            </a:r>
            <a:r>
              <a:rPr lang="en-US"/>
              <a:t>such standard development by demonstrations and experiments which prove that the approach </a:t>
            </a:r>
          </a:p>
          <a:p>
            <a:pPr lvl="3"/>
            <a:r>
              <a:rPr lang="en-US"/>
              <a:t>is described comprehensively enough, </a:t>
            </a:r>
          </a:p>
          <a:p>
            <a:pPr lvl="3"/>
            <a:r>
              <a:rPr lang="en-US"/>
              <a:t>is working and proves to be useful and </a:t>
            </a:r>
          </a:p>
          <a:p>
            <a:pPr lvl="3"/>
            <a:r>
              <a:rPr lang="en-US"/>
              <a:t>provides valuable feedback</a:t>
            </a:r>
            <a:r>
              <a:rPr lang="en-US" smtClean="0"/>
              <a:t>.</a:t>
            </a:r>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122</a:t>
            </a:fld>
            <a:endParaRPr lang="de-DE"/>
          </a:p>
        </p:txBody>
      </p:sp>
    </p:spTree>
    <p:extLst>
      <p:ext uri="{BB962C8B-B14F-4D97-AF65-F5344CB8AC3E}">
        <p14:creationId xmlns:p14="http://schemas.microsoft.com/office/powerpoint/2010/main" val="953698898"/>
      </p:ext>
    </p:extLst>
  </p:cSld>
  <p:clrMapOvr>
    <a:masterClrMapping/>
  </p:clrMapOvr>
  <p:transition spd="slow">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Summary and Recommendations</a:t>
            </a:r>
            <a:endParaRPr lang="en-US"/>
          </a:p>
        </p:txBody>
      </p:sp>
      <p:sp>
        <p:nvSpPr>
          <p:cNvPr id="3" name="Content Placeholder 2"/>
          <p:cNvSpPr>
            <a:spLocks noGrp="1"/>
          </p:cNvSpPr>
          <p:nvPr>
            <p:ph idx="1"/>
          </p:nvPr>
        </p:nvSpPr>
        <p:spPr/>
        <p:txBody>
          <a:bodyPr>
            <a:normAutofit fontScale="92500" lnSpcReduction="10000"/>
          </a:bodyPr>
          <a:lstStyle/>
          <a:p>
            <a:r>
              <a:rPr lang="de-DE" smtClean="0"/>
              <a:t>Further Possible Follow-On Projects</a:t>
            </a:r>
            <a:endParaRPr lang="en-US" smtClean="0"/>
          </a:p>
          <a:p>
            <a:pPr lvl="1"/>
            <a:r>
              <a:rPr lang="en-US" smtClean="0"/>
              <a:t>Development </a:t>
            </a:r>
            <a:r>
              <a:rPr lang="en-US"/>
              <a:t>of a demonstrator for the App </a:t>
            </a:r>
            <a:r>
              <a:rPr lang="en-US" smtClean="0"/>
              <a:t>Store</a:t>
            </a:r>
          </a:p>
          <a:p>
            <a:pPr lvl="2"/>
            <a:r>
              <a:rPr lang="en-US" smtClean="0"/>
              <a:t>with </a:t>
            </a:r>
            <a:r>
              <a:rPr lang="en-US"/>
              <a:t>all the aspects of the application to a vehicle </a:t>
            </a:r>
            <a:endParaRPr lang="en-US" smtClean="0"/>
          </a:p>
          <a:p>
            <a:pPr lvl="2"/>
            <a:r>
              <a:rPr lang="en-US" smtClean="0"/>
              <a:t>including </a:t>
            </a:r>
            <a:r>
              <a:rPr lang="en-US"/>
              <a:t>the detailed definition of the APIs, the Data Model, specs, etc.</a:t>
            </a:r>
          </a:p>
          <a:p>
            <a:pPr lvl="1"/>
            <a:r>
              <a:rPr lang="en-US"/>
              <a:t>D</a:t>
            </a:r>
            <a:r>
              <a:rPr lang="en-US" smtClean="0"/>
              <a:t>evelopment </a:t>
            </a:r>
            <a:r>
              <a:rPr lang="en-US"/>
              <a:t>of a proposal for a Validation, Verification and Accreditation (VV&amp;A) organisation and </a:t>
            </a:r>
            <a:r>
              <a:rPr lang="en-US" smtClean="0"/>
              <a:t>procedures </a:t>
            </a:r>
            <a:r>
              <a:rPr lang="en-US"/>
              <a:t>incl. suggestions for a test </a:t>
            </a:r>
            <a:r>
              <a:rPr lang="en-US" smtClean="0"/>
              <a:t>bed</a:t>
            </a:r>
          </a:p>
          <a:p>
            <a:pPr lvl="1"/>
            <a:r>
              <a:rPr lang="de-DE"/>
              <a:t>D</a:t>
            </a:r>
            <a:r>
              <a:rPr lang="de-DE" smtClean="0"/>
              <a:t>evelopment of further lower layers</a:t>
            </a:r>
            <a:endParaRPr lang="en-US" smtClean="0"/>
          </a:p>
          <a:p>
            <a:pPr lvl="2"/>
            <a:r>
              <a:rPr lang="en-US" smtClean="0"/>
              <a:t>The </a:t>
            </a:r>
            <a:r>
              <a:rPr lang="en-US"/>
              <a:t>currently developed LAVOSAR Reference Architecture is abstract. </a:t>
            </a:r>
          </a:p>
          <a:p>
            <a:pPr lvl="2"/>
            <a:r>
              <a:rPr lang="en-US"/>
              <a:t>A more specific layer needs to be defined in order to make the architecture directly applicable to target applications. </a:t>
            </a:r>
          </a:p>
          <a:p>
            <a:pPr lvl="2"/>
            <a:r>
              <a:rPr lang="en-US"/>
              <a:t>A part of this layer is already defined in the UK GVA or is currently being defined in the NGVA. </a:t>
            </a:r>
          </a:p>
          <a:p>
            <a:pPr lvl="2"/>
            <a:r>
              <a:rPr lang="en-US"/>
              <a:t>However, a significant part is still missing or not satisfactorily solved, such as</a:t>
            </a:r>
          </a:p>
          <a:p>
            <a:pPr marL="827088" lvl="3" indent="-285750">
              <a:buFont typeface="Arial" panose="020B0604020202020204" pitchFamily="34" charset="0"/>
              <a:buChar char="•"/>
            </a:pPr>
            <a:r>
              <a:rPr lang="en-US"/>
              <a:t>interfaces between components of different innovation speeds (operating systems, form factors, etc.),</a:t>
            </a:r>
          </a:p>
          <a:p>
            <a:pPr marL="827088" lvl="3" indent="-285750">
              <a:buFont typeface="Arial" panose="020B0604020202020204" pitchFamily="34" charset="0"/>
              <a:buChar char="•"/>
            </a:pPr>
            <a:r>
              <a:rPr lang="en-US"/>
              <a:t>data model for data exchange,</a:t>
            </a:r>
          </a:p>
          <a:p>
            <a:pPr marL="827088" lvl="3" indent="-285750">
              <a:buFont typeface="Arial" panose="020B0604020202020204" pitchFamily="34" charset="0"/>
              <a:buChar char="•"/>
            </a:pPr>
            <a:r>
              <a:rPr lang="en-US"/>
              <a:t>gateways for external communication,</a:t>
            </a:r>
          </a:p>
          <a:p>
            <a:pPr marL="827088" lvl="3" indent="-285750">
              <a:buFont typeface="Arial" panose="020B0604020202020204" pitchFamily="34" charset="0"/>
              <a:buChar char="•"/>
            </a:pPr>
            <a:r>
              <a:rPr lang="en-US"/>
              <a:t>APIs for the software framework,</a:t>
            </a:r>
          </a:p>
          <a:p>
            <a:pPr marL="827088" lvl="3" indent="-285750">
              <a:buFont typeface="Arial" panose="020B0604020202020204" pitchFamily="34" charset="0"/>
              <a:buChar char="•"/>
            </a:pPr>
            <a:r>
              <a:rPr lang="en-US"/>
              <a:t>data exchange between </a:t>
            </a:r>
            <a:r>
              <a:rPr lang="en-US" smtClean="0"/>
              <a:t>vehicles </a:t>
            </a:r>
            <a:r>
              <a:rPr lang="en-US"/>
              <a:t>of a convoy or patrol, and</a:t>
            </a:r>
          </a:p>
          <a:p>
            <a:pPr marL="827088" lvl="3" indent="-285750">
              <a:buFont typeface="Arial" panose="020B0604020202020204" pitchFamily="34" charset="0"/>
              <a:buChar char="•"/>
            </a:pPr>
            <a:r>
              <a:rPr lang="en-US"/>
              <a:t>selection of further standards to be </a:t>
            </a:r>
            <a:r>
              <a:rPr lang="en-US" smtClean="0"/>
              <a:t>used</a:t>
            </a:r>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123</a:t>
            </a:fld>
            <a:endParaRPr lang="de-DE"/>
          </a:p>
        </p:txBody>
      </p:sp>
    </p:spTree>
    <p:extLst>
      <p:ext uri="{BB962C8B-B14F-4D97-AF65-F5344CB8AC3E}">
        <p14:creationId xmlns:p14="http://schemas.microsoft.com/office/powerpoint/2010/main" val="4130649009"/>
      </p:ext>
    </p:extLst>
  </p:cSld>
  <p:clrMapOvr>
    <a:masterClrMapping/>
  </p:clrMapOvr>
  <p:transition spd="slow">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Contact</a:t>
            </a:r>
            <a:endParaRPr lang="de-DE"/>
          </a:p>
        </p:txBody>
      </p:sp>
      <p:sp>
        <p:nvSpPr>
          <p:cNvPr id="3" name="Inhaltsplatzhalter 2"/>
          <p:cNvSpPr>
            <a:spLocks noGrp="1"/>
          </p:cNvSpPr>
          <p:nvPr>
            <p:ph idx="1"/>
          </p:nvPr>
        </p:nvSpPr>
        <p:spPr>
          <a:xfrm>
            <a:off x="593725" y="3068950"/>
            <a:ext cx="8298875" cy="3600138"/>
          </a:xfrm>
        </p:spPr>
        <p:txBody>
          <a:bodyPr/>
          <a:lstStyle/>
          <a:p>
            <a:r>
              <a:rPr lang="de-DE" sz="2400"/>
              <a:t> </a:t>
            </a:r>
            <a:r>
              <a:rPr lang="de-DE" sz="2400" smtClean="0"/>
              <a:t>Dr</a:t>
            </a:r>
            <a:r>
              <a:rPr lang="de-DE" sz="2400"/>
              <a:t>. Norbert Härle</a:t>
            </a:r>
            <a:br>
              <a:rPr lang="de-DE" sz="2400"/>
            </a:br>
            <a:r>
              <a:rPr lang="de-DE" sz="2400"/>
              <a:t> </a:t>
            </a:r>
            <a:r>
              <a:rPr lang="de-DE" sz="2800"/>
              <a:t>Rheinmetall Defence Electronics GmbH</a:t>
            </a:r>
            <a:r>
              <a:rPr lang="de-DE" sz="2400"/>
              <a:t/>
            </a:r>
            <a:br>
              <a:rPr lang="de-DE" sz="2400"/>
            </a:br>
            <a:r>
              <a:rPr lang="de-DE" sz="2400"/>
              <a:t> </a:t>
            </a:r>
            <a:r>
              <a:rPr lang="de-DE" b="0"/>
              <a:t>Defence Electronics - Head of Technology </a:t>
            </a:r>
            <a:r>
              <a:rPr lang="de-DE" b="0" smtClean="0"/>
              <a:t>Strategies</a:t>
            </a:r>
            <a:r>
              <a:rPr lang="de-DE" b="0"/>
              <a:t/>
            </a:r>
            <a:br>
              <a:rPr lang="de-DE" b="0"/>
            </a:br>
            <a:r>
              <a:rPr lang="de-DE" b="0"/>
              <a:t/>
            </a:r>
            <a:br>
              <a:rPr lang="de-DE" b="0"/>
            </a:br>
            <a:r>
              <a:rPr lang="de-DE" b="0"/>
              <a:t>  </a:t>
            </a:r>
            <a:r>
              <a:rPr lang="de-DE" b="0">
                <a:solidFill>
                  <a:schemeClr val="folHlink"/>
                </a:solidFill>
                <a:latin typeface="Wingdings" pitchFamily="2" charset="2"/>
              </a:rPr>
              <a:t>(</a:t>
            </a:r>
            <a:r>
              <a:rPr lang="fr-FR" b="0"/>
              <a:t> </a:t>
            </a:r>
            <a:r>
              <a:rPr lang="de-DE" b="0"/>
              <a:t>phone: +49 421 457-1503   </a:t>
            </a:r>
            <a:r>
              <a:rPr lang="de-DE" b="0">
                <a:solidFill>
                  <a:schemeClr val="accent2"/>
                </a:solidFill>
                <a:latin typeface="Webdings" pitchFamily="18" charset="2"/>
              </a:rPr>
              <a:t>Ê</a:t>
            </a:r>
            <a:r>
              <a:rPr lang="fr-FR" b="0"/>
              <a:t> fax: -4425   </a:t>
            </a:r>
            <a:r>
              <a:rPr lang="de-DE" b="0">
                <a:solidFill>
                  <a:schemeClr val="hlink"/>
                </a:solidFill>
                <a:latin typeface="Webdings" pitchFamily="18" charset="2"/>
              </a:rPr>
              <a:t>È</a:t>
            </a:r>
            <a:r>
              <a:rPr lang="fr-FR" b="0"/>
              <a:t> mobile: +49 151 14805589</a:t>
            </a:r>
            <a:br>
              <a:rPr lang="fr-FR" b="0"/>
            </a:br>
            <a:r>
              <a:rPr lang="fr-FR" b="0"/>
              <a:t> </a:t>
            </a:r>
            <a:r>
              <a:rPr lang="de-DE" b="0">
                <a:solidFill>
                  <a:srgbClr val="0099FF"/>
                </a:solidFill>
                <a:latin typeface="Wingdings" pitchFamily="2" charset="2"/>
              </a:rPr>
              <a:t>*</a:t>
            </a:r>
            <a:r>
              <a:rPr lang="fr-FR" b="0"/>
              <a:t> e-mail: </a:t>
            </a:r>
            <a:r>
              <a:rPr lang="fr-FR" b="0" smtClean="0"/>
              <a:t>Norbert.Haerle@Rheinmetall.com</a:t>
            </a:r>
            <a:endParaRPr lang="de-DE" b="0"/>
          </a:p>
          <a:p>
            <a:endParaRPr lang="de-DE"/>
          </a:p>
        </p:txBody>
      </p:sp>
      <p:sp>
        <p:nvSpPr>
          <p:cNvPr id="4" name="Foliennummernplatzhalter 3"/>
          <p:cNvSpPr>
            <a:spLocks noGrp="1"/>
          </p:cNvSpPr>
          <p:nvPr>
            <p:ph type="sldNum" sz="quarter" idx="10"/>
          </p:nvPr>
        </p:nvSpPr>
        <p:spPr/>
        <p:txBody>
          <a:bodyPr/>
          <a:lstStyle/>
          <a:p>
            <a:pPr>
              <a:defRPr/>
            </a:pPr>
            <a:fld id="{D359EBCC-6B18-4AC4-A24B-0B3C1B5655EF}" type="slidenum">
              <a:rPr lang="de-DE" smtClean="0"/>
              <a:pPr>
                <a:defRPr/>
              </a:pPr>
              <a:t>124</a:t>
            </a:fld>
            <a:endParaRPr lang="de-DE"/>
          </a:p>
        </p:txBody>
      </p:sp>
    </p:spTree>
    <p:extLst>
      <p:ext uri="{BB962C8B-B14F-4D97-AF65-F5344CB8AC3E}">
        <p14:creationId xmlns:p14="http://schemas.microsoft.com/office/powerpoint/2010/main" val="1732085382"/>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Workshops &amp; </a:t>
            </a:r>
            <a:r>
              <a:rPr lang="en-US" smtClean="0"/>
              <a:t>Briefings</a:t>
            </a:r>
            <a:br>
              <a:rPr lang="en-US" smtClean="0"/>
            </a:br>
            <a:endParaRPr lang="de-DE"/>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2877596928"/>
              </p:ext>
            </p:extLst>
          </p:nvPr>
        </p:nvGraphicFramePr>
        <p:xfrm>
          <a:off x="251400" y="1364014"/>
          <a:ext cx="8448922" cy="5250356"/>
        </p:xfrm>
        <a:graphic>
          <a:graphicData uri="http://schemas.openxmlformats.org/drawingml/2006/table">
            <a:tbl>
              <a:tblPr firstRow="1" firstCol="1" bandRow="1">
                <a:tableStyleId>{5C22544A-7EE6-4342-B048-85BDC9FD1C3A}</a:tableStyleId>
              </a:tblPr>
              <a:tblGrid>
                <a:gridCol w="1322772"/>
                <a:gridCol w="1597555"/>
                <a:gridCol w="5528595"/>
              </a:tblGrid>
              <a:tr h="146237">
                <a:tc>
                  <a:txBody>
                    <a:bodyPr/>
                    <a:lstStyle/>
                    <a:p>
                      <a:pPr>
                        <a:spcAft>
                          <a:spcPts val="0"/>
                        </a:spcAft>
                        <a:tabLst>
                          <a:tab pos="449580" algn="l"/>
                        </a:tabLst>
                      </a:pPr>
                      <a:r>
                        <a:rPr lang="en-GB" sz="2000">
                          <a:effectLst/>
                        </a:rPr>
                        <a:t>Deliverable</a:t>
                      </a:r>
                      <a:endParaRPr lang="de-DE" sz="2000">
                        <a:effectLst/>
                        <a:latin typeface="Arial"/>
                        <a:ea typeface="Times New Roman"/>
                      </a:endParaRPr>
                    </a:p>
                  </a:txBody>
                  <a:tcPr marL="59824" marR="59824" marT="0" marB="0"/>
                </a:tc>
                <a:tc>
                  <a:txBody>
                    <a:bodyPr/>
                    <a:lstStyle/>
                    <a:p>
                      <a:pPr>
                        <a:spcAft>
                          <a:spcPts val="0"/>
                        </a:spcAft>
                        <a:tabLst>
                          <a:tab pos="449580" algn="l"/>
                        </a:tabLst>
                      </a:pPr>
                      <a:r>
                        <a:rPr lang="en-GB" sz="2000">
                          <a:effectLst/>
                        </a:rPr>
                        <a:t>Date / Place</a:t>
                      </a:r>
                      <a:endParaRPr lang="de-DE" sz="2000">
                        <a:effectLst/>
                        <a:latin typeface="Arial"/>
                        <a:ea typeface="Times New Roman"/>
                      </a:endParaRPr>
                    </a:p>
                  </a:txBody>
                  <a:tcPr marL="59824" marR="59824" marT="0" marB="0"/>
                </a:tc>
                <a:tc>
                  <a:txBody>
                    <a:bodyPr/>
                    <a:lstStyle/>
                    <a:p>
                      <a:pPr>
                        <a:spcAft>
                          <a:spcPts val="0"/>
                        </a:spcAft>
                        <a:tabLst>
                          <a:tab pos="449580" algn="l"/>
                        </a:tabLst>
                      </a:pPr>
                      <a:r>
                        <a:rPr lang="en-GB" sz="2000">
                          <a:effectLst/>
                        </a:rPr>
                        <a:t>Description</a:t>
                      </a:r>
                      <a:endParaRPr lang="de-DE" sz="2000">
                        <a:effectLst/>
                        <a:latin typeface="Arial"/>
                        <a:ea typeface="Times New Roman"/>
                      </a:endParaRPr>
                    </a:p>
                  </a:txBody>
                  <a:tcPr marL="59824" marR="59824" marT="0" marB="0"/>
                </a:tc>
              </a:tr>
              <a:tr h="1256467">
                <a:tc>
                  <a:txBody>
                    <a:bodyPr/>
                    <a:lstStyle/>
                    <a:p>
                      <a:pPr>
                        <a:spcAft>
                          <a:spcPts val="0"/>
                        </a:spcAft>
                        <a:tabLst>
                          <a:tab pos="449580" algn="l"/>
                        </a:tabLst>
                      </a:pPr>
                      <a:r>
                        <a:rPr lang="en-US" sz="1600">
                          <a:effectLst/>
                        </a:rPr>
                        <a:t>Workshop 1</a:t>
                      </a:r>
                      <a:endParaRPr lang="de-DE" sz="1600">
                        <a:effectLst/>
                        <a:latin typeface="Arial"/>
                        <a:ea typeface="Times New Roman"/>
                      </a:endParaRPr>
                    </a:p>
                  </a:txBody>
                  <a:tcPr marL="59824" marR="59824" marT="0" marB="0"/>
                </a:tc>
                <a:tc>
                  <a:txBody>
                    <a:bodyPr/>
                    <a:lstStyle/>
                    <a:p>
                      <a:pPr>
                        <a:spcAft>
                          <a:spcPts val="0"/>
                        </a:spcAft>
                        <a:tabLst>
                          <a:tab pos="449580" algn="l"/>
                        </a:tabLst>
                      </a:pPr>
                      <a:r>
                        <a:rPr lang="en-US" sz="1600">
                          <a:effectLst/>
                        </a:rPr>
                        <a:t>23-04-2013</a:t>
                      </a:r>
                      <a:endParaRPr lang="de-DE" sz="1600">
                        <a:effectLst/>
                      </a:endParaRPr>
                    </a:p>
                    <a:p>
                      <a:pPr>
                        <a:spcAft>
                          <a:spcPts val="0"/>
                        </a:spcAft>
                        <a:tabLst>
                          <a:tab pos="449580" algn="l"/>
                        </a:tabLst>
                      </a:pPr>
                      <a:r>
                        <a:rPr lang="en-US" sz="1600">
                          <a:effectLst/>
                        </a:rPr>
                        <a:t>EDA</a:t>
                      </a:r>
                      <a:endParaRPr lang="de-DE" sz="1600">
                        <a:effectLst/>
                        <a:latin typeface="Arial"/>
                        <a:ea typeface="Times New Roman"/>
                      </a:endParaRPr>
                    </a:p>
                  </a:txBody>
                  <a:tcPr marL="59824" marR="59824" marT="0" marB="0"/>
                </a:tc>
                <a:tc>
                  <a:txBody>
                    <a:bodyPr/>
                    <a:lstStyle/>
                    <a:p>
                      <a:pPr>
                        <a:spcAft>
                          <a:spcPts val="0"/>
                        </a:spcAft>
                        <a:tabLst>
                          <a:tab pos="449580" algn="l"/>
                        </a:tabLst>
                      </a:pPr>
                      <a:r>
                        <a:rPr lang="en-US" sz="1000">
                          <a:effectLst/>
                        </a:rPr>
                        <a:t>Workshop with </a:t>
                      </a:r>
                      <a:endParaRPr lang="de-DE" sz="1000">
                        <a:effectLst/>
                      </a:endParaRPr>
                    </a:p>
                    <a:p>
                      <a:pPr marL="342900" lvl="0" indent="-342900">
                        <a:spcAft>
                          <a:spcPts val="0"/>
                        </a:spcAft>
                        <a:buFont typeface="Symbol"/>
                        <a:buChar char=""/>
                        <a:tabLst>
                          <a:tab pos="449580" algn="l"/>
                        </a:tabLst>
                      </a:pPr>
                      <a:r>
                        <a:rPr lang="en-US" sz="1000">
                          <a:effectLst/>
                        </a:rPr>
                        <a:t>government officials from the procurement and maintenance departments of the Ministries of Defence of all EDA participating Member States.</a:t>
                      </a:r>
                      <a:endParaRPr lang="de-DE" sz="1000">
                        <a:effectLst/>
                      </a:endParaRPr>
                    </a:p>
                    <a:p>
                      <a:pPr>
                        <a:spcAft>
                          <a:spcPts val="0"/>
                        </a:spcAft>
                        <a:tabLst>
                          <a:tab pos="449580" algn="l"/>
                        </a:tabLst>
                      </a:pPr>
                      <a:r>
                        <a:rPr lang="en-US" sz="1000">
                          <a:effectLst/>
                        </a:rPr>
                        <a:t>Aim:</a:t>
                      </a:r>
                      <a:endParaRPr lang="de-DE" sz="1000">
                        <a:effectLst/>
                      </a:endParaRPr>
                    </a:p>
                    <a:p>
                      <a:pPr marL="342900" lvl="0" indent="-342900">
                        <a:spcAft>
                          <a:spcPts val="0"/>
                        </a:spcAft>
                        <a:buFont typeface="Symbol"/>
                        <a:buChar char=""/>
                        <a:tabLst>
                          <a:tab pos="449580" algn="l"/>
                        </a:tabLst>
                      </a:pPr>
                      <a:r>
                        <a:rPr lang="en-US" sz="1000">
                          <a:effectLst/>
                        </a:rPr>
                        <a:t>Information about project and first outcomes</a:t>
                      </a:r>
                      <a:endParaRPr lang="de-DE" sz="1000">
                        <a:effectLst/>
                      </a:endParaRPr>
                    </a:p>
                    <a:p>
                      <a:pPr marL="342900" lvl="0" indent="-342900">
                        <a:spcAft>
                          <a:spcPts val="0"/>
                        </a:spcAft>
                        <a:buFont typeface="Symbol"/>
                        <a:buChar char=""/>
                        <a:tabLst>
                          <a:tab pos="449580" algn="l"/>
                        </a:tabLst>
                      </a:pPr>
                      <a:r>
                        <a:rPr lang="en-US" sz="1000">
                          <a:effectLst/>
                        </a:rPr>
                        <a:t>Refinement of initial Work Package 1 results (Normative Framework, Best Practices and Standards, Business Case and Roadmap)</a:t>
                      </a:r>
                      <a:endParaRPr lang="de-DE" sz="1000">
                        <a:effectLst/>
                      </a:endParaRPr>
                    </a:p>
                    <a:p>
                      <a:pPr marL="342900" lvl="0" indent="-342900">
                        <a:spcAft>
                          <a:spcPts val="0"/>
                        </a:spcAft>
                        <a:buFont typeface="Symbol"/>
                        <a:buChar char=""/>
                        <a:tabLst>
                          <a:tab pos="449580" algn="l"/>
                        </a:tabLst>
                      </a:pPr>
                      <a:r>
                        <a:rPr lang="en-US" sz="1000">
                          <a:effectLst/>
                        </a:rPr>
                        <a:t>Collection requirements and ideas</a:t>
                      </a:r>
                      <a:endParaRPr lang="de-DE" sz="1000">
                        <a:effectLst/>
                        <a:latin typeface="Arial"/>
                        <a:ea typeface="Times New Roman"/>
                      </a:endParaRPr>
                    </a:p>
                  </a:txBody>
                  <a:tcPr marL="59824" marR="59824" marT="0" marB="0"/>
                </a:tc>
              </a:tr>
              <a:tr h="1738369">
                <a:tc>
                  <a:txBody>
                    <a:bodyPr/>
                    <a:lstStyle/>
                    <a:p>
                      <a:pPr>
                        <a:spcAft>
                          <a:spcPts val="0"/>
                        </a:spcAft>
                        <a:tabLst>
                          <a:tab pos="449580" algn="l"/>
                        </a:tabLst>
                      </a:pPr>
                      <a:r>
                        <a:rPr lang="en-US" sz="1600">
                          <a:effectLst/>
                        </a:rPr>
                        <a:t>Workshop 2</a:t>
                      </a:r>
                      <a:endParaRPr lang="de-DE" sz="1600">
                        <a:effectLst/>
                        <a:latin typeface="Arial"/>
                        <a:ea typeface="Times New Roman"/>
                      </a:endParaRPr>
                    </a:p>
                  </a:txBody>
                  <a:tcPr marL="59824" marR="59824" marT="0" marB="0"/>
                </a:tc>
                <a:tc>
                  <a:txBody>
                    <a:bodyPr/>
                    <a:lstStyle/>
                    <a:p>
                      <a:pPr>
                        <a:spcAft>
                          <a:spcPts val="0"/>
                        </a:spcAft>
                        <a:tabLst>
                          <a:tab pos="449580" algn="l"/>
                        </a:tabLst>
                      </a:pPr>
                      <a:r>
                        <a:rPr lang="en-US" sz="1600">
                          <a:effectLst/>
                        </a:rPr>
                        <a:t>25-06-2013</a:t>
                      </a:r>
                      <a:endParaRPr lang="de-DE" sz="1600">
                        <a:effectLst/>
                      </a:endParaRPr>
                    </a:p>
                    <a:p>
                      <a:pPr>
                        <a:spcAft>
                          <a:spcPts val="0"/>
                        </a:spcAft>
                        <a:tabLst>
                          <a:tab pos="449580" algn="l"/>
                        </a:tabLst>
                      </a:pPr>
                      <a:r>
                        <a:rPr lang="en-US" sz="1600">
                          <a:effectLst/>
                        </a:rPr>
                        <a:t>EDA</a:t>
                      </a:r>
                      <a:endParaRPr lang="de-DE" sz="1600">
                        <a:effectLst/>
                        <a:latin typeface="Arial"/>
                        <a:ea typeface="Times New Roman"/>
                      </a:endParaRPr>
                    </a:p>
                  </a:txBody>
                  <a:tcPr marL="59824" marR="59824" marT="0" marB="0"/>
                </a:tc>
                <a:tc>
                  <a:txBody>
                    <a:bodyPr/>
                    <a:lstStyle/>
                    <a:p>
                      <a:pPr>
                        <a:spcAft>
                          <a:spcPts val="0"/>
                        </a:spcAft>
                        <a:tabLst>
                          <a:tab pos="449580" algn="l"/>
                        </a:tabLst>
                      </a:pPr>
                      <a:r>
                        <a:rPr lang="en-US" sz="1000">
                          <a:effectLst/>
                        </a:rPr>
                        <a:t>Workshop with</a:t>
                      </a:r>
                      <a:endParaRPr lang="de-DE" sz="1000">
                        <a:effectLst/>
                      </a:endParaRPr>
                    </a:p>
                    <a:p>
                      <a:pPr marL="342900" lvl="0" indent="-342900">
                        <a:spcAft>
                          <a:spcPts val="0"/>
                        </a:spcAft>
                        <a:buFont typeface="Symbol"/>
                        <a:buChar char=""/>
                        <a:tabLst>
                          <a:tab pos="449580" algn="l"/>
                        </a:tabLst>
                      </a:pPr>
                      <a:r>
                        <a:rPr lang="en-US" sz="1000">
                          <a:effectLst/>
                        </a:rPr>
                        <a:t>platform manufacturers</a:t>
                      </a:r>
                      <a:endParaRPr lang="de-DE" sz="1000">
                        <a:effectLst/>
                      </a:endParaRPr>
                    </a:p>
                    <a:p>
                      <a:pPr marL="342900" lvl="0" indent="-342900">
                        <a:spcAft>
                          <a:spcPts val="0"/>
                        </a:spcAft>
                        <a:buFont typeface="Symbol"/>
                        <a:buChar char=""/>
                        <a:tabLst>
                          <a:tab pos="449580" algn="l"/>
                        </a:tabLst>
                      </a:pPr>
                      <a:r>
                        <a:rPr lang="en-US" sz="1000">
                          <a:effectLst/>
                        </a:rPr>
                        <a:t>system integrators</a:t>
                      </a:r>
                      <a:endParaRPr lang="de-DE" sz="1000">
                        <a:effectLst/>
                      </a:endParaRPr>
                    </a:p>
                    <a:p>
                      <a:pPr marL="342900" lvl="0" indent="-342900">
                        <a:spcAft>
                          <a:spcPts val="0"/>
                        </a:spcAft>
                        <a:buFont typeface="Symbol"/>
                        <a:buChar char=""/>
                        <a:tabLst>
                          <a:tab pos="449580" algn="l"/>
                        </a:tabLst>
                      </a:pPr>
                      <a:r>
                        <a:rPr lang="en-US" sz="1000">
                          <a:effectLst/>
                        </a:rPr>
                        <a:t>equipment suppliers</a:t>
                      </a:r>
                      <a:endParaRPr lang="de-DE" sz="1000">
                        <a:effectLst/>
                      </a:endParaRPr>
                    </a:p>
                    <a:p>
                      <a:pPr>
                        <a:spcAft>
                          <a:spcPts val="0"/>
                        </a:spcAft>
                        <a:tabLst>
                          <a:tab pos="449580" algn="l"/>
                        </a:tabLst>
                      </a:pPr>
                      <a:r>
                        <a:rPr lang="en-US" sz="1000">
                          <a:effectLst/>
                        </a:rPr>
                        <a:t>Aim:</a:t>
                      </a:r>
                      <a:endParaRPr lang="de-DE" sz="1000">
                        <a:effectLst/>
                      </a:endParaRPr>
                    </a:p>
                    <a:p>
                      <a:pPr marL="342900" lvl="0" indent="-342900">
                        <a:spcAft>
                          <a:spcPts val="0"/>
                        </a:spcAft>
                        <a:buFont typeface="Symbol"/>
                        <a:buChar char=""/>
                        <a:tabLst>
                          <a:tab pos="449580" algn="l"/>
                        </a:tabLst>
                      </a:pPr>
                      <a:r>
                        <a:rPr lang="en-US" sz="1000">
                          <a:effectLst/>
                        </a:rPr>
                        <a:t>Information about project and outcomes to date</a:t>
                      </a:r>
                      <a:endParaRPr lang="de-DE" sz="1000">
                        <a:effectLst/>
                      </a:endParaRPr>
                    </a:p>
                    <a:p>
                      <a:pPr marL="342900" lvl="0" indent="-342900">
                        <a:spcAft>
                          <a:spcPts val="0"/>
                        </a:spcAft>
                        <a:buFont typeface="Symbol"/>
                        <a:buChar char=""/>
                        <a:tabLst>
                          <a:tab pos="449580" algn="l"/>
                        </a:tabLst>
                      </a:pPr>
                      <a:r>
                        <a:rPr lang="en-US" sz="1000">
                          <a:effectLst/>
                        </a:rPr>
                        <a:t>Refinement of Work Package 1 results (normative framework, best practices and standards, business case and roadmap)</a:t>
                      </a:r>
                      <a:endParaRPr lang="de-DE" sz="1000">
                        <a:effectLst/>
                      </a:endParaRPr>
                    </a:p>
                    <a:p>
                      <a:pPr marL="342900" lvl="0" indent="-342900">
                        <a:spcAft>
                          <a:spcPts val="0"/>
                        </a:spcAft>
                        <a:buFont typeface="Symbol"/>
                        <a:buChar char=""/>
                        <a:tabLst>
                          <a:tab pos="449580" algn="l"/>
                        </a:tabLst>
                      </a:pPr>
                      <a:r>
                        <a:rPr lang="en-US" sz="1000">
                          <a:effectLst/>
                        </a:rPr>
                        <a:t>Refinement of Work Package 2 results (computing and communication technologies, mission system technologies, current architectural structures, forecasts)</a:t>
                      </a:r>
                      <a:endParaRPr lang="de-DE" sz="1000">
                        <a:effectLst/>
                      </a:endParaRPr>
                    </a:p>
                    <a:p>
                      <a:pPr marL="342900" lvl="0" indent="-342900">
                        <a:spcAft>
                          <a:spcPts val="0"/>
                        </a:spcAft>
                        <a:buFont typeface="Symbol"/>
                        <a:buChar char=""/>
                        <a:tabLst>
                          <a:tab pos="449580" algn="l"/>
                        </a:tabLst>
                      </a:pPr>
                      <a:r>
                        <a:rPr lang="en-US" sz="1000">
                          <a:effectLst/>
                        </a:rPr>
                        <a:t>Input to Work Package 3 (current and potential future architectural structures)</a:t>
                      </a:r>
                      <a:endParaRPr lang="de-DE" sz="1000">
                        <a:effectLst/>
                        <a:latin typeface="Arial"/>
                        <a:ea typeface="Times New Roman"/>
                      </a:endParaRPr>
                    </a:p>
                  </a:txBody>
                  <a:tcPr marL="59824" marR="59824" marT="0" marB="0"/>
                </a:tc>
              </a:tr>
              <a:tr h="292474">
                <a:tc>
                  <a:txBody>
                    <a:bodyPr/>
                    <a:lstStyle/>
                    <a:p>
                      <a:pPr>
                        <a:spcAft>
                          <a:spcPts val="0"/>
                        </a:spcAft>
                        <a:tabLst>
                          <a:tab pos="449580" algn="l"/>
                        </a:tabLst>
                      </a:pPr>
                      <a:r>
                        <a:rPr lang="en-US" sz="1600">
                          <a:effectLst/>
                        </a:rPr>
                        <a:t>Briefing 1</a:t>
                      </a:r>
                      <a:endParaRPr lang="de-DE" sz="1600">
                        <a:effectLst/>
                        <a:latin typeface="Arial"/>
                        <a:ea typeface="Times New Roman"/>
                      </a:endParaRPr>
                    </a:p>
                  </a:txBody>
                  <a:tcPr marL="59824" marR="59824" marT="0" marB="0"/>
                </a:tc>
                <a:tc>
                  <a:txBody>
                    <a:bodyPr/>
                    <a:lstStyle/>
                    <a:p>
                      <a:pPr>
                        <a:spcAft>
                          <a:spcPts val="0"/>
                        </a:spcAft>
                        <a:tabLst>
                          <a:tab pos="449580" algn="l"/>
                        </a:tabLst>
                      </a:pPr>
                      <a:r>
                        <a:rPr lang="en-US" sz="1600">
                          <a:effectLst/>
                        </a:rPr>
                        <a:t>04-04-2013</a:t>
                      </a:r>
                      <a:endParaRPr lang="de-DE" sz="1600">
                        <a:effectLst/>
                      </a:endParaRPr>
                    </a:p>
                    <a:p>
                      <a:pPr>
                        <a:spcAft>
                          <a:spcPts val="0"/>
                        </a:spcAft>
                        <a:tabLst>
                          <a:tab pos="449580" algn="l"/>
                        </a:tabLst>
                      </a:pPr>
                      <a:r>
                        <a:rPr lang="en-US" sz="1600">
                          <a:effectLst/>
                        </a:rPr>
                        <a:t>EDA</a:t>
                      </a:r>
                      <a:endParaRPr lang="de-DE" sz="1600">
                        <a:effectLst/>
                        <a:latin typeface="Arial"/>
                        <a:ea typeface="Times New Roman"/>
                      </a:endParaRPr>
                    </a:p>
                  </a:txBody>
                  <a:tcPr marL="59824" marR="59824" marT="0" marB="0"/>
                </a:tc>
                <a:tc>
                  <a:txBody>
                    <a:bodyPr/>
                    <a:lstStyle/>
                    <a:p>
                      <a:pPr>
                        <a:spcAft>
                          <a:spcPts val="0"/>
                        </a:spcAft>
                        <a:tabLst>
                          <a:tab pos="449580" algn="l"/>
                        </a:tabLst>
                      </a:pPr>
                      <a:r>
                        <a:rPr lang="en-US" sz="1000">
                          <a:effectLst/>
                        </a:rPr>
                        <a:t>Briefing to</a:t>
                      </a:r>
                      <a:endParaRPr lang="de-DE" sz="1000">
                        <a:effectLst/>
                      </a:endParaRPr>
                    </a:p>
                    <a:p>
                      <a:pPr marL="342900" lvl="0" indent="-342900">
                        <a:spcAft>
                          <a:spcPts val="0"/>
                        </a:spcAft>
                        <a:buFont typeface="Symbol"/>
                        <a:buChar char=""/>
                        <a:tabLst>
                          <a:tab pos="449580" algn="l"/>
                        </a:tabLst>
                      </a:pPr>
                      <a:r>
                        <a:rPr lang="en-US" sz="1000">
                          <a:effectLst/>
                        </a:rPr>
                        <a:t>EDA Industry </a:t>
                      </a:r>
                      <a:r>
                        <a:rPr lang="en-US" sz="1000" smtClean="0">
                          <a:effectLst/>
                        </a:rPr>
                        <a:t>Standardization Conference</a:t>
                      </a:r>
                      <a:endParaRPr lang="de-DE" sz="1000">
                        <a:effectLst/>
                        <a:latin typeface="Arial"/>
                        <a:ea typeface="Times New Roman"/>
                      </a:endParaRPr>
                    </a:p>
                  </a:txBody>
                  <a:tcPr marL="59824" marR="59824" marT="0" marB="0"/>
                </a:tc>
              </a:tr>
              <a:tr h="292474">
                <a:tc>
                  <a:txBody>
                    <a:bodyPr/>
                    <a:lstStyle/>
                    <a:p>
                      <a:pPr>
                        <a:spcAft>
                          <a:spcPts val="0"/>
                        </a:spcAft>
                        <a:tabLst>
                          <a:tab pos="449580" algn="l"/>
                        </a:tabLst>
                      </a:pPr>
                      <a:r>
                        <a:rPr lang="en-US" sz="1600">
                          <a:effectLst/>
                        </a:rPr>
                        <a:t>Briefing 2</a:t>
                      </a:r>
                      <a:endParaRPr lang="de-DE" sz="1600">
                        <a:effectLst/>
                        <a:latin typeface="Arial"/>
                        <a:ea typeface="Times New Roman"/>
                      </a:endParaRPr>
                    </a:p>
                  </a:txBody>
                  <a:tcPr marL="59824" marR="59824" marT="0" marB="0"/>
                </a:tc>
                <a:tc>
                  <a:txBody>
                    <a:bodyPr/>
                    <a:lstStyle/>
                    <a:p>
                      <a:pPr>
                        <a:spcAft>
                          <a:spcPts val="0"/>
                        </a:spcAft>
                        <a:tabLst>
                          <a:tab pos="449580" algn="l"/>
                        </a:tabLst>
                      </a:pPr>
                      <a:r>
                        <a:rPr lang="en-US" sz="1600" smtClean="0">
                          <a:effectLst/>
                        </a:rPr>
                        <a:t>17-09-2013</a:t>
                      </a:r>
                      <a:endParaRPr lang="de-DE" sz="1600">
                        <a:effectLst/>
                      </a:endParaRPr>
                    </a:p>
                    <a:p>
                      <a:pPr>
                        <a:spcAft>
                          <a:spcPts val="0"/>
                        </a:spcAft>
                        <a:tabLst>
                          <a:tab pos="449580" algn="l"/>
                        </a:tabLst>
                      </a:pPr>
                      <a:r>
                        <a:rPr lang="en-US" sz="1600">
                          <a:effectLst/>
                        </a:rPr>
                        <a:t>Munich</a:t>
                      </a:r>
                      <a:endParaRPr lang="de-DE" sz="1600">
                        <a:effectLst/>
                        <a:latin typeface="Arial"/>
                        <a:ea typeface="Times New Roman"/>
                      </a:endParaRPr>
                    </a:p>
                  </a:txBody>
                  <a:tcPr marL="59824" marR="59824" marT="0" marB="0"/>
                </a:tc>
                <a:tc>
                  <a:txBody>
                    <a:bodyPr/>
                    <a:lstStyle/>
                    <a:p>
                      <a:pPr>
                        <a:spcAft>
                          <a:spcPts val="0"/>
                        </a:spcAft>
                        <a:tabLst>
                          <a:tab pos="449580" algn="l"/>
                        </a:tabLst>
                      </a:pPr>
                      <a:r>
                        <a:rPr lang="en-US" sz="1000">
                          <a:effectLst/>
                        </a:rPr>
                        <a:t>Briefing to</a:t>
                      </a:r>
                      <a:endParaRPr lang="de-DE" sz="1000">
                        <a:effectLst/>
                      </a:endParaRPr>
                    </a:p>
                    <a:p>
                      <a:pPr marL="342900" lvl="0" indent="-342900">
                        <a:spcAft>
                          <a:spcPts val="0"/>
                        </a:spcAft>
                        <a:buFont typeface="Symbol"/>
                        <a:buChar char=""/>
                        <a:tabLst>
                          <a:tab pos="449580" algn="l"/>
                        </a:tabLst>
                      </a:pPr>
                      <a:r>
                        <a:rPr lang="en-US" sz="1000">
                          <a:effectLst/>
                        </a:rPr>
                        <a:t>Military Vetronics Association (MilVA)</a:t>
                      </a:r>
                      <a:endParaRPr lang="de-DE" sz="1000">
                        <a:effectLst/>
                        <a:latin typeface="Arial"/>
                        <a:ea typeface="Times New Roman"/>
                      </a:endParaRPr>
                    </a:p>
                  </a:txBody>
                  <a:tcPr marL="59824" marR="59824" marT="0" marB="0"/>
                </a:tc>
              </a:tr>
              <a:tr h="292474">
                <a:tc>
                  <a:txBody>
                    <a:bodyPr/>
                    <a:lstStyle/>
                    <a:p>
                      <a:pPr>
                        <a:spcAft>
                          <a:spcPts val="0"/>
                        </a:spcAft>
                        <a:tabLst>
                          <a:tab pos="449580" algn="l"/>
                        </a:tabLst>
                      </a:pPr>
                      <a:r>
                        <a:rPr lang="en-US" sz="1600">
                          <a:effectLst/>
                        </a:rPr>
                        <a:t>Briefing 3</a:t>
                      </a:r>
                      <a:endParaRPr lang="de-DE" sz="1600">
                        <a:effectLst/>
                        <a:latin typeface="Arial"/>
                        <a:ea typeface="Times New Roman"/>
                      </a:endParaRPr>
                    </a:p>
                  </a:txBody>
                  <a:tcPr marL="59824" marR="59824" marT="0" marB="0"/>
                </a:tc>
                <a:tc>
                  <a:txBody>
                    <a:bodyPr/>
                    <a:lstStyle/>
                    <a:p>
                      <a:pPr>
                        <a:spcAft>
                          <a:spcPts val="0"/>
                        </a:spcAft>
                        <a:tabLst>
                          <a:tab pos="449580" algn="l"/>
                        </a:tabLst>
                      </a:pPr>
                      <a:r>
                        <a:rPr lang="de-DE" sz="1600" smtClean="0">
                          <a:effectLst/>
                          <a:latin typeface="+mn-lt"/>
                          <a:ea typeface="+mn-ea"/>
                        </a:rPr>
                        <a:t>25-09-2013</a:t>
                      </a:r>
                    </a:p>
                    <a:p>
                      <a:pPr>
                        <a:spcAft>
                          <a:spcPts val="0"/>
                        </a:spcAft>
                        <a:tabLst>
                          <a:tab pos="449580" algn="l"/>
                        </a:tabLst>
                      </a:pPr>
                      <a:r>
                        <a:rPr lang="de-DE" sz="1600" smtClean="0">
                          <a:effectLst/>
                          <a:latin typeface="+mn-lt"/>
                          <a:ea typeface="+mn-ea"/>
                        </a:rPr>
                        <a:t>EDA</a:t>
                      </a:r>
                      <a:endParaRPr lang="de-DE" sz="1600">
                        <a:effectLst/>
                        <a:latin typeface="Arial"/>
                        <a:ea typeface="Times New Roman"/>
                      </a:endParaRPr>
                    </a:p>
                  </a:txBody>
                  <a:tcPr marL="59824" marR="59824" marT="0" marB="0"/>
                </a:tc>
                <a:tc>
                  <a:txBody>
                    <a:bodyPr/>
                    <a:lstStyle/>
                    <a:p>
                      <a:pPr>
                        <a:spcAft>
                          <a:spcPts val="0"/>
                        </a:spcAft>
                        <a:tabLst>
                          <a:tab pos="449580" algn="l"/>
                        </a:tabLst>
                      </a:pPr>
                      <a:r>
                        <a:rPr lang="en-US" sz="1000">
                          <a:effectLst/>
                        </a:rPr>
                        <a:t>Briefing to</a:t>
                      </a:r>
                      <a:endParaRPr lang="de-DE" sz="1000">
                        <a:effectLst/>
                      </a:endParaRPr>
                    </a:p>
                    <a:p>
                      <a:pPr marL="342900" lvl="0" indent="-342900">
                        <a:spcAft>
                          <a:spcPts val="0"/>
                        </a:spcAft>
                        <a:buFont typeface="Symbol"/>
                        <a:buChar char=""/>
                        <a:tabLst>
                          <a:tab pos="449580" algn="l"/>
                        </a:tabLst>
                      </a:pPr>
                      <a:r>
                        <a:rPr lang="en-US" sz="1000">
                          <a:effectLst/>
                        </a:rPr>
                        <a:t>EDA Future Land System Experts Working Group</a:t>
                      </a:r>
                      <a:endParaRPr lang="de-DE" sz="1000">
                        <a:effectLst/>
                        <a:latin typeface="Arial"/>
                        <a:ea typeface="Times New Roman"/>
                      </a:endParaRPr>
                    </a:p>
                  </a:txBody>
                  <a:tcPr marL="59824" marR="59824" marT="0" marB="0"/>
                </a:tc>
              </a:tr>
              <a:tr h="438710">
                <a:tc>
                  <a:txBody>
                    <a:bodyPr/>
                    <a:lstStyle/>
                    <a:p>
                      <a:pPr>
                        <a:spcAft>
                          <a:spcPts val="0"/>
                        </a:spcAft>
                        <a:tabLst>
                          <a:tab pos="449580" algn="l"/>
                        </a:tabLst>
                      </a:pPr>
                      <a:r>
                        <a:rPr lang="en-US" sz="1600">
                          <a:effectLst/>
                        </a:rPr>
                        <a:t>Briefing 4</a:t>
                      </a:r>
                      <a:endParaRPr lang="de-DE" sz="1600">
                        <a:effectLst/>
                        <a:latin typeface="Arial"/>
                        <a:ea typeface="Times New Roman"/>
                      </a:endParaRPr>
                    </a:p>
                  </a:txBody>
                  <a:tcPr marL="59824" marR="59824" marT="0" marB="0"/>
                </a:tc>
                <a:tc>
                  <a:txBody>
                    <a:bodyPr/>
                    <a:lstStyle/>
                    <a:p>
                      <a:pPr>
                        <a:spcAft>
                          <a:spcPts val="0"/>
                        </a:spcAft>
                        <a:tabLst>
                          <a:tab pos="449580" algn="l"/>
                        </a:tabLst>
                      </a:pPr>
                      <a:r>
                        <a:rPr lang="en-US" sz="1600">
                          <a:effectLst/>
                        </a:rPr>
                        <a:t>26-09-2013</a:t>
                      </a:r>
                      <a:endParaRPr lang="de-DE" sz="1600">
                        <a:effectLst/>
                      </a:endParaRPr>
                    </a:p>
                    <a:p>
                      <a:pPr>
                        <a:spcAft>
                          <a:spcPts val="0"/>
                        </a:spcAft>
                        <a:tabLst>
                          <a:tab pos="449580" algn="l"/>
                        </a:tabLst>
                      </a:pPr>
                      <a:r>
                        <a:rPr lang="en-US" sz="1600">
                          <a:effectLst/>
                        </a:rPr>
                        <a:t>EDA</a:t>
                      </a:r>
                      <a:endParaRPr lang="de-DE" sz="1600">
                        <a:effectLst/>
                        <a:latin typeface="Arial"/>
                        <a:ea typeface="Times New Roman"/>
                      </a:endParaRPr>
                    </a:p>
                  </a:txBody>
                  <a:tcPr marL="59824" marR="59824" marT="0" marB="0"/>
                </a:tc>
                <a:tc>
                  <a:txBody>
                    <a:bodyPr/>
                    <a:lstStyle/>
                    <a:p>
                      <a:pPr>
                        <a:spcAft>
                          <a:spcPts val="0"/>
                        </a:spcAft>
                        <a:tabLst>
                          <a:tab pos="449580" algn="l"/>
                        </a:tabLst>
                      </a:pPr>
                      <a:r>
                        <a:rPr lang="en-US" sz="1000">
                          <a:effectLst/>
                        </a:rPr>
                        <a:t>Briefing to</a:t>
                      </a:r>
                      <a:endParaRPr lang="de-DE" sz="1000">
                        <a:effectLst/>
                      </a:endParaRPr>
                    </a:p>
                    <a:p>
                      <a:pPr marL="342900" lvl="0" indent="-342900">
                        <a:spcAft>
                          <a:spcPts val="0"/>
                        </a:spcAft>
                        <a:buFont typeface="Symbol"/>
                        <a:buChar char=""/>
                        <a:tabLst>
                          <a:tab pos="449580" algn="l"/>
                        </a:tabLst>
                      </a:pPr>
                      <a:r>
                        <a:rPr lang="en-US" sz="1000">
                          <a:effectLst/>
                        </a:rPr>
                        <a:t>EDA Materiel Standardization Group (MSG) and Materiel Standardization Harmonization Team (MSHT)</a:t>
                      </a:r>
                      <a:endParaRPr lang="de-DE" sz="1000">
                        <a:effectLst/>
                        <a:latin typeface="Arial"/>
                        <a:ea typeface="Times New Roman"/>
                      </a:endParaRPr>
                    </a:p>
                  </a:txBody>
                  <a:tcPr marL="59824" marR="59824" marT="0" marB="0"/>
                </a:tc>
              </a:tr>
            </a:tbl>
          </a:graphicData>
        </a:graphic>
      </p:graphicFrame>
      <p:sp>
        <p:nvSpPr>
          <p:cNvPr id="4" name="Foliennummernplatzhalter 3"/>
          <p:cNvSpPr>
            <a:spLocks noGrp="1"/>
          </p:cNvSpPr>
          <p:nvPr>
            <p:ph type="sldNum" sz="quarter" idx="10"/>
          </p:nvPr>
        </p:nvSpPr>
        <p:spPr/>
        <p:txBody>
          <a:bodyPr/>
          <a:lstStyle/>
          <a:p>
            <a:pPr>
              <a:defRPr/>
            </a:pPr>
            <a:fld id="{D359EBCC-6B18-4AC4-A24B-0B3C1B5655EF}" type="slidenum">
              <a:rPr lang="de-DE" smtClean="0"/>
              <a:pPr>
                <a:defRPr/>
              </a:pPr>
              <a:t>13</a:t>
            </a:fld>
            <a:endParaRPr lang="de-DE"/>
          </a:p>
        </p:txBody>
      </p:sp>
      <p:pic>
        <p:nvPicPr>
          <p:cNvPr id="28" name="Picture 7"/>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7530" y="4797190"/>
            <a:ext cx="489239" cy="366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7"/>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9735" y="1833982"/>
            <a:ext cx="489239" cy="366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9735" y="3140960"/>
            <a:ext cx="489239" cy="366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06741" y="5315656"/>
            <a:ext cx="489239" cy="366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06741" y="5821390"/>
            <a:ext cx="489239" cy="366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7528" y="6271940"/>
            <a:ext cx="489239" cy="366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5844080"/>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DE" smtClean="0"/>
              <a:t>Study Results</a:t>
            </a:r>
            <a:endParaRPr lang="en-US"/>
          </a:p>
        </p:txBody>
      </p:sp>
      <p:sp>
        <p:nvSpPr>
          <p:cNvPr id="9" name="Text Placeholder 8"/>
          <p:cNvSpPr>
            <a:spLocks noGrp="1"/>
          </p:cNvSpPr>
          <p:nvPr>
            <p:ph type="body" idx="1"/>
          </p:nvPr>
        </p:nvSpPr>
        <p:spPr/>
        <p:txBody>
          <a:bodyPr/>
          <a:lstStyle/>
          <a:p>
            <a:r>
              <a:rPr lang="de-DE" smtClean="0"/>
              <a:t>Analysis of Background Material</a:t>
            </a:r>
            <a:endParaRPr lang="en-US"/>
          </a:p>
        </p:txBody>
      </p:sp>
      <p:sp>
        <p:nvSpPr>
          <p:cNvPr id="5" name="Slide Number Placeholder 4"/>
          <p:cNvSpPr>
            <a:spLocks noGrp="1"/>
          </p:cNvSpPr>
          <p:nvPr>
            <p:ph type="sldNum" sz="quarter" idx="10"/>
          </p:nvPr>
        </p:nvSpPr>
        <p:spPr/>
        <p:txBody>
          <a:bodyPr/>
          <a:lstStyle/>
          <a:p>
            <a:pPr>
              <a:defRPr/>
            </a:pPr>
            <a:fld id="{CD7D7421-6D61-4496-AE76-87CC5079F231}" type="slidenum">
              <a:rPr lang="de-DE" smtClean="0"/>
              <a:pPr>
                <a:defRPr/>
              </a:pPr>
              <a:t>14</a:t>
            </a:fld>
            <a:endParaRPr lang="de-DE"/>
          </a:p>
        </p:txBody>
      </p:sp>
    </p:spTree>
    <p:extLst>
      <p:ext uri="{BB962C8B-B14F-4D97-AF65-F5344CB8AC3E}">
        <p14:creationId xmlns:p14="http://schemas.microsoft.com/office/powerpoint/2010/main" val="3557379198"/>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smtClean="0"/>
              <a:t>Study Results - 1. </a:t>
            </a:r>
            <a:r>
              <a:rPr lang="en-GB" smtClean="0"/>
              <a:t>Analysis </a:t>
            </a:r>
            <a:r>
              <a:rPr lang="en-GB"/>
              <a:t>of Background </a:t>
            </a:r>
            <a:r>
              <a:rPr lang="en-GB" smtClean="0"/>
              <a:t>Material </a:t>
            </a:r>
            <a:br>
              <a:rPr lang="en-GB" smtClean="0"/>
            </a:br>
            <a:r>
              <a:rPr lang="en-GB" smtClean="0"/>
              <a:t>- Other Activities</a:t>
            </a:r>
            <a:endParaRPr lang="en-US"/>
          </a:p>
        </p:txBody>
      </p:sp>
      <p:sp>
        <p:nvSpPr>
          <p:cNvPr id="7" name="Content Placeholder 6"/>
          <p:cNvSpPr>
            <a:spLocks noGrp="1"/>
          </p:cNvSpPr>
          <p:nvPr>
            <p:ph idx="1"/>
          </p:nvPr>
        </p:nvSpPr>
        <p:spPr/>
        <p:txBody>
          <a:bodyPr>
            <a:normAutofit/>
          </a:bodyPr>
          <a:lstStyle/>
          <a:p>
            <a:r>
              <a:rPr lang="de-DE" smtClean="0"/>
              <a:t>Other activities with Relevance to LAVOSAR</a:t>
            </a:r>
          </a:p>
          <a:p>
            <a:pPr lvl="1"/>
            <a:r>
              <a:rPr lang="en-GB"/>
              <a:t>Vehicle System Integration (VSI)</a:t>
            </a:r>
            <a:endParaRPr lang="en-US"/>
          </a:p>
          <a:p>
            <a:pPr lvl="1"/>
            <a:r>
              <a:rPr lang="en-GB"/>
              <a:t>Generic Vehicle Architecture (GVA)</a:t>
            </a:r>
            <a:endParaRPr lang="en-US"/>
          </a:p>
          <a:p>
            <a:pPr lvl="1"/>
            <a:r>
              <a:rPr lang="en-GB"/>
              <a:t>STANAG “NATO Generic Vehicle Architecture” (NGVA)</a:t>
            </a:r>
            <a:endParaRPr lang="en-US"/>
          </a:p>
          <a:p>
            <a:pPr lvl="1"/>
            <a:r>
              <a:rPr lang="en-GB"/>
              <a:t>Vehicle Integration for C4ISR-EW Interoperability (VICTORY)</a:t>
            </a:r>
            <a:endParaRPr lang="en-US"/>
          </a:p>
          <a:p>
            <a:pPr lvl="1"/>
            <a:r>
              <a:rPr lang="en-GB"/>
              <a:t>SCORPION</a:t>
            </a:r>
            <a:endParaRPr lang="en-US"/>
          </a:p>
          <a:p>
            <a:pPr lvl="1"/>
            <a:r>
              <a:rPr lang="en-GB"/>
              <a:t>AUTomotive Open System Architecture (AUTOSAR)</a:t>
            </a:r>
            <a:endParaRPr lang="en-US"/>
          </a:p>
          <a:p>
            <a:pPr lvl="1"/>
            <a:r>
              <a:rPr lang="en-GB"/>
              <a:t>CEN Workshop 10, Expert Group 9, Armoured Land Vehicle Technology</a:t>
            </a:r>
            <a:endParaRPr lang="en-US"/>
          </a:p>
          <a:p>
            <a:pPr lvl="1"/>
            <a:r>
              <a:rPr lang="en-GB"/>
              <a:t>EDA Future Land Systems Expert Group</a:t>
            </a:r>
            <a:endParaRPr lang="en-US"/>
          </a:p>
          <a:p>
            <a:pPr lvl="1"/>
            <a:r>
              <a:rPr lang="en-GB"/>
              <a:t>EDA Expert Group 20 on System Architectures</a:t>
            </a:r>
            <a:endParaRPr lang="en-US"/>
          </a:p>
          <a:p>
            <a:pPr lvl="1"/>
            <a:r>
              <a:rPr lang="en-GB"/>
              <a:t>Future Airborne Capability Environment (FACE</a:t>
            </a:r>
            <a:r>
              <a:rPr lang="en-US"/>
              <a:t>™</a:t>
            </a:r>
            <a:r>
              <a:rPr lang="en-GB" smtClean="0"/>
              <a:t>)</a:t>
            </a:r>
          </a:p>
          <a:p>
            <a:pPr lvl="1"/>
            <a:r>
              <a:rPr lang="en-GB" smtClean="0"/>
              <a:t>European Network Enabled Armoured Fighting Vehicle (ENEA)</a:t>
            </a:r>
            <a:endParaRPr lang="en-US"/>
          </a:p>
        </p:txBody>
      </p:sp>
      <p:sp>
        <p:nvSpPr>
          <p:cNvPr id="5" name="Slide Number Placeholder 4"/>
          <p:cNvSpPr>
            <a:spLocks noGrp="1"/>
          </p:cNvSpPr>
          <p:nvPr>
            <p:ph type="sldNum" sz="quarter" idx="10"/>
          </p:nvPr>
        </p:nvSpPr>
        <p:spPr/>
        <p:txBody>
          <a:bodyPr/>
          <a:lstStyle/>
          <a:p>
            <a:pPr>
              <a:defRPr/>
            </a:pPr>
            <a:fld id="{CD7D7421-6D61-4496-AE76-87CC5079F231}" type="slidenum">
              <a:rPr lang="de-DE" smtClean="0"/>
              <a:pPr>
                <a:defRPr/>
              </a:pPr>
              <a:t>15</a:t>
            </a:fld>
            <a:endParaRPr lang="de-DE"/>
          </a:p>
        </p:txBody>
      </p:sp>
    </p:spTree>
    <p:extLst>
      <p:ext uri="{BB962C8B-B14F-4D97-AF65-F5344CB8AC3E}">
        <p14:creationId xmlns:p14="http://schemas.microsoft.com/office/powerpoint/2010/main" val="2663591621"/>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smtClean="0"/>
              <a:t>Study Results - 1. </a:t>
            </a:r>
            <a:r>
              <a:rPr lang="en-GB" smtClean="0"/>
              <a:t>Analysis </a:t>
            </a:r>
            <a:r>
              <a:rPr lang="en-GB"/>
              <a:t>of Background Material </a:t>
            </a:r>
            <a:r>
              <a:rPr lang="en-GB" smtClean="0"/>
              <a:t/>
            </a:r>
            <a:br>
              <a:rPr lang="en-GB" smtClean="0"/>
            </a:br>
            <a:r>
              <a:rPr lang="en-GB" smtClean="0"/>
              <a:t>- </a:t>
            </a:r>
            <a:r>
              <a:rPr lang="en-GB"/>
              <a:t>Summary</a:t>
            </a:r>
            <a:endParaRPr lang="en-US"/>
          </a:p>
        </p:txBody>
      </p:sp>
      <p:sp>
        <p:nvSpPr>
          <p:cNvPr id="7" name="Content Placeholder 6"/>
          <p:cNvSpPr>
            <a:spLocks noGrp="1"/>
          </p:cNvSpPr>
          <p:nvPr>
            <p:ph idx="1"/>
          </p:nvPr>
        </p:nvSpPr>
        <p:spPr/>
        <p:txBody>
          <a:bodyPr>
            <a:normAutofit/>
          </a:bodyPr>
          <a:lstStyle/>
          <a:p>
            <a:pPr lvl="1"/>
            <a:r>
              <a:rPr lang="en-GB" smtClean="0"/>
              <a:t>Previous </a:t>
            </a:r>
            <a:r>
              <a:rPr lang="en-GB"/>
              <a:t>European studies had focussed on vehicles rather than the mission system. </a:t>
            </a:r>
            <a:endParaRPr lang="en-US"/>
          </a:p>
          <a:p>
            <a:pPr lvl="1"/>
            <a:r>
              <a:rPr lang="en-GB"/>
              <a:t>Formal definitions of a generic Mission System as applicable to land vehicles were not found amongst the background material. </a:t>
            </a:r>
            <a:endParaRPr lang="en-US"/>
          </a:p>
          <a:p>
            <a:pPr lvl="1"/>
            <a:r>
              <a:rPr lang="en-GB"/>
              <a:t>The aerospace concepts from the FACE programme were identified as a good input for the software aspects</a:t>
            </a:r>
            <a:r>
              <a:rPr lang="en-GB" smtClean="0"/>
              <a:t>.</a:t>
            </a:r>
            <a:endParaRPr lang="en-US"/>
          </a:p>
          <a:p>
            <a:pPr lvl="1"/>
            <a:r>
              <a:rPr lang="en-GB"/>
              <a:t>UK GVA was considered as very relevant, with scope for additional standardisation of software architecture. (LAVOSAR could usefully build upon and complement GVA through addition of software aspects).</a:t>
            </a:r>
            <a:endParaRPr lang="en-US"/>
          </a:p>
          <a:p>
            <a:pPr lvl="1"/>
            <a:r>
              <a:rPr lang="en-GB"/>
              <a:t>VSI (incl. the metrics document) provided a relevant basis for LAVOSAR.</a:t>
            </a:r>
            <a:endParaRPr lang="en-US"/>
          </a:p>
          <a:p>
            <a:pPr lvl="1"/>
            <a:r>
              <a:rPr lang="en-GB"/>
              <a:t>The French SCORPION and US VICTORY programmes, whilst suspected of including relevant concepts, could not be analysed as neither provides open documentation. </a:t>
            </a:r>
            <a:endParaRPr lang="en-US"/>
          </a:p>
          <a:p>
            <a:pPr lvl="1"/>
            <a:r>
              <a:rPr lang="en-GB"/>
              <a:t>(NGVA was just in its infancy and not developed far enough when the study was undertaken in order to influence LAVOSAR</a:t>
            </a:r>
            <a:r>
              <a:rPr lang="en-GB" smtClean="0"/>
              <a:t>.)</a:t>
            </a:r>
            <a:endParaRPr lang="en-US"/>
          </a:p>
        </p:txBody>
      </p:sp>
      <p:sp>
        <p:nvSpPr>
          <p:cNvPr id="5" name="Slide Number Placeholder 4"/>
          <p:cNvSpPr>
            <a:spLocks noGrp="1"/>
          </p:cNvSpPr>
          <p:nvPr>
            <p:ph type="sldNum" sz="quarter" idx="10"/>
          </p:nvPr>
        </p:nvSpPr>
        <p:spPr/>
        <p:txBody>
          <a:bodyPr/>
          <a:lstStyle/>
          <a:p>
            <a:pPr>
              <a:defRPr/>
            </a:pPr>
            <a:fld id="{CD7D7421-6D61-4496-AE76-87CC5079F231}" type="slidenum">
              <a:rPr lang="de-DE" smtClean="0"/>
              <a:pPr>
                <a:defRPr/>
              </a:pPr>
              <a:t>16</a:t>
            </a:fld>
            <a:endParaRPr lang="de-DE"/>
          </a:p>
        </p:txBody>
      </p:sp>
    </p:spTree>
    <p:extLst>
      <p:ext uri="{BB962C8B-B14F-4D97-AF65-F5344CB8AC3E}">
        <p14:creationId xmlns:p14="http://schemas.microsoft.com/office/powerpoint/2010/main" val="1817055797"/>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DE" smtClean="0"/>
              <a:t>Study Results</a:t>
            </a:r>
            <a:endParaRPr lang="en-US"/>
          </a:p>
        </p:txBody>
      </p:sp>
      <p:sp>
        <p:nvSpPr>
          <p:cNvPr id="9" name="Text Placeholder 8"/>
          <p:cNvSpPr>
            <a:spLocks noGrp="1"/>
          </p:cNvSpPr>
          <p:nvPr>
            <p:ph type="body" idx="1"/>
          </p:nvPr>
        </p:nvSpPr>
        <p:spPr/>
        <p:txBody>
          <a:bodyPr/>
          <a:lstStyle/>
          <a:p>
            <a:r>
              <a:rPr lang="de-DE" smtClean="0"/>
              <a:t>Information Collection from Stakeholders</a:t>
            </a:r>
            <a:endParaRPr lang="en-US"/>
          </a:p>
        </p:txBody>
      </p:sp>
      <p:sp>
        <p:nvSpPr>
          <p:cNvPr id="5" name="Slide Number Placeholder 4"/>
          <p:cNvSpPr>
            <a:spLocks noGrp="1"/>
          </p:cNvSpPr>
          <p:nvPr>
            <p:ph type="sldNum" sz="quarter" idx="10"/>
          </p:nvPr>
        </p:nvSpPr>
        <p:spPr/>
        <p:txBody>
          <a:bodyPr/>
          <a:lstStyle/>
          <a:p>
            <a:pPr>
              <a:defRPr/>
            </a:pPr>
            <a:fld id="{CD7D7421-6D61-4496-AE76-87CC5079F231}" type="slidenum">
              <a:rPr lang="de-DE" smtClean="0"/>
              <a:pPr>
                <a:defRPr/>
              </a:pPr>
              <a:t>17</a:t>
            </a:fld>
            <a:endParaRPr lang="de-DE"/>
          </a:p>
        </p:txBody>
      </p:sp>
    </p:spTree>
    <p:extLst>
      <p:ext uri="{BB962C8B-B14F-4D97-AF65-F5344CB8AC3E}">
        <p14:creationId xmlns:p14="http://schemas.microsoft.com/office/powerpoint/2010/main" val="2775750715"/>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38" y="754063"/>
            <a:ext cx="8551862" cy="719137"/>
          </a:xfrm>
        </p:spPr>
        <p:txBody>
          <a:bodyPr/>
          <a:lstStyle/>
          <a:p>
            <a:r>
              <a:rPr lang="de-DE"/>
              <a:t>Study </a:t>
            </a:r>
            <a:r>
              <a:rPr lang="de-DE" smtClean="0"/>
              <a:t>Results - </a:t>
            </a:r>
            <a:r>
              <a:rPr lang="de-DE"/>
              <a:t>2. </a:t>
            </a:r>
            <a:r>
              <a:rPr lang="en-GB"/>
              <a:t>Information Collection from </a:t>
            </a:r>
            <a:r>
              <a:rPr lang="en-GB" smtClean="0"/>
              <a:t>Stakeholders </a:t>
            </a:r>
            <a:br>
              <a:rPr lang="en-GB" smtClean="0"/>
            </a:br>
            <a:r>
              <a:rPr lang="en-GB" smtClean="0"/>
              <a:t>- Government Workshop</a:t>
            </a:r>
            <a:endParaRPr lang="en-US"/>
          </a:p>
        </p:txBody>
      </p:sp>
      <p:sp>
        <p:nvSpPr>
          <p:cNvPr id="3" name="Content Placeholder 2"/>
          <p:cNvSpPr>
            <a:spLocks noGrp="1"/>
          </p:cNvSpPr>
          <p:nvPr>
            <p:ph idx="1"/>
          </p:nvPr>
        </p:nvSpPr>
        <p:spPr>
          <a:xfrm>
            <a:off x="593725" y="1628750"/>
            <a:ext cx="7929563" cy="5040338"/>
          </a:xfrm>
        </p:spPr>
        <p:txBody>
          <a:bodyPr>
            <a:normAutofit/>
          </a:bodyPr>
          <a:lstStyle/>
          <a:p>
            <a:pPr lvl="1"/>
            <a:r>
              <a:rPr lang="en-GB"/>
              <a:t>Time and Place: </a:t>
            </a:r>
            <a:r>
              <a:rPr lang="en-US" smtClean="0"/>
              <a:t>23-04-2013, EDA Brussels</a:t>
            </a:r>
          </a:p>
          <a:p>
            <a:pPr lvl="1"/>
            <a:r>
              <a:rPr lang="de-DE" smtClean="0"/>
              <a:t>Present were AT, DE, EDA, IT, SE</a:t>
            </a:r>
            <a:endParaRPr lang="en-US"/>
          </a:p>
          <a:p>
            <a:pPr lvl="1"/>
            <a:r>
              <a:rPr lang="en-US"/>
              <a:t>Intermediate </a:t>
            </a:r>
            <a:r>
              <a:rPr lang="en-US" smtClean="0"/>
              <a:t>study </a:t>
            </a:r>
            <a:r>
              <a:rPr lang="en-US"/>
              <a:t>results from “Standardisation and Business Case</a:t>
            </a:r>
            <a:r>
              <a:rPr lang="en-US" smtClean="0"/>
              <a:t>” presented</a:t>
            </a:r>
          </a:p>
          <a:p>
            <a:pPr lvl="1"/>
            <a:r>
              <a:rPr lang="de-DE" smtClean="0"/>
              <a:t>Extract of Workshop Results</a:t>
            </a:r>
          </a:p>
          <a:p>
            <a:pPr lvl="2"/>
            <a:r>
              <a:rPr lang="de-DE" smtClean="0"/>
              <a:t>Impact </a:t>
            </a:r>
            <a:r>
              <a:rPr lang="de-DE"/>
              <a:t>of the Open Architecture on Logistics, Interfaces, Production, Training and Maintenance shall be considered.</a:t>
            </a:r>
          </a:p>
          <a:p>
            <a:pPr lvl="2"/>
            <a:r>
              <a:rPr lang="de-DE" smtClean="0"/>
              <a:t>Information Exchange</a:t>
            </a:r>
          </a:p>
          <a:p>
            <a:pPr lvl="3"/>
            <a:r>
              <a:rPr lang="de-DE" smtClean="0"/>
              <a:t>role </a:t>
            </a:r>
            <a:r>
              <a:rPr lang="de-DE"/>
              <a:t>specific local situation picture</a:t>
            </a:r>
          </a:p>
          <a:p>
            <a:pPr lvl="3"/>
            <a:r>
              <a:rPr lang="de-DE" smtClean="0"/>
              <a:t>exchange </a:t>
            </a:r>
            <a:r>
              <a:rPr lang="de-DE"/>
              <a:t>of battle management information to be decided by the commander</a:t>
            </a:r>
          </a:p>
          <a:p>
            <a:pPr lvl="3"/>
            <a:r>
              <a:rPr lang="de-DE"/>
              <a:t>role specific information directly interchangeable with the same role of another </a:t>
            </a:r>
            <a:r>
              <a:rPr lang="de-DE" smtClean="0"/>
              <a:t>vehicle (bypassing the commander, e.g. traffic information, status of bridges, etc.)</a:t>
            </a:r>
            <a:endParaRPr lang="de-DE"/>
          </a:p>
          <a:p>
            <a:pPr lvl="3"/>
            <a:r>
              <a:rPr lang="de-DE" smtClean="0"/>
              <a:t>exchange </a:t>
            </a:r>
            <a:r>
              <a:rPr lang="de-DE"/>
              <a:t>of information  in vincinity with other vehicles is important </a:t>
            </a:r>
            <a:r>
              <a:rPr lang="de-DE" smtClean="0"/>
              <a:t>(also bypassing the commander, groupware)</a:t>
            </a:r>
          </a:p>
          <a:p>
            <a:pPr lvl="2"/>
            <a:r>
              <a:rPr lang="en-US"/>
              <a:t>Comprehensive Safety and Security Concept is key to Open Architecture</a:t>
            </a:r>
          </a:p>
          <a:p>
            <a:pPr lvl="2"/>
            <a:r>
              <a:rPr lang="de-DE" smtClean="0"/>
              <a:t>Possibility of three vehicle security domains (incl. gateways between them) required (secret, restricted, unclassified). Probably even more (mission restricted, mission secret)</a:t>
            </a:r>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18</a:t>
            </a:fld>
            <a:endParaRPr lang="de-DE"/>
          </a:p>
        </p:txBody>
      </p:sp>
    </p:spTree>
    <p:extLst>
      <p:ext uri="{BB962C8B-B14F-4D97-AF65-F5344CB8AC3E}">
        <p14:creationId xmlns:p14="http://schemas.microsoft.com/office/powerpoint/2010/main" val="3448869991"/>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a:t>
            </a:r>
            <a:r>
              <a:rPr lang="de-DE" smtClean="0"/>
              <a:t>Results - </a:t>
            </a:r>
            <a:r>
              <a:rPr lang="de-DE"/>
              <a:t>2. </a:t>
            </a:r>
            <a:r>
              <a:rPr lang="en-GB"/>
              <a:t>Information Collection from </a:t>
            </a:r>
            <a:r>
              <a:rPr lang="en-GB" smtClean="0"/>
              <a:t>Stakeholders </a:t>
            </a:r>
            <a:br>
              <a:rPr lang="en-GB" smtClean="0"/>
            </a:br>
            <a:r>
              <a:rPr lang="en-GB" smtClean="0"/>
              <a:t>- Industry Workshop</a:t>
            </a:r>
            <a:endParaRPr lang="en-US"/>
          </a:p>
        </p:txBody>
      </p:sp>
      <p:sp>
        <p:nvSpPr>
          <p:cNvPr id="3" name="Content Placeholder 2"/>
          <p:cNvSpPr>
            <a:spLocks noGrp="1"/>
          </p:cNvSpPr>
          <p:nvPr>
            <p:ph idx="1"/>
          </p:nvPr>
        </p:nvSpPr>
        <p:spPr/>
        <p:txBody>
          <a:bodyPr/>
          <a:lstStyle/>
          <a:p>
            <a:pPr lvl="1"/>
            <a:r>
              <a:rPr lang="en-GB" smtClean="0"/>
              <a:t>Time and Place: 25-06-2013, EDA Brussels</a:t>
            </a:r>
            <a:endParaRPr lang="de-DE" smtClean="0"/>
          </a:p>
          <a:p>
            <a:pPr lvl="1"/>
            <a:r>
              <a:rPr lang="en-US"/>
              <a:t>Forty participants from ten countries and 35 organisations (industry and government) attended and discussed the presented </a:t>
            </a:r>
            <a:r>
              <a:rPr lang="en-US" smtClean="0"/>
              <a:t>approach</a:t>
            </a:r>
            <a:endParaRPr lang="en-US"/>
          </a:p>
          <a:p>
            <a:pPr lvl="1"/>
            <a:r>
              <a:rPr lang="en-US" smtClean="0"/>
              <a:t>Intermediate </a:t>
            </a:r>
            <a:r>
              <a:rPr lang="en-US"/>
              <a:t>work results </a:t>
            </a:r>
            <a:r>
              <a:rPr lang="en-US" smtClean="0"/>
              <a:t>from </a:t>
            </a:r>
            <a:r>
              <a:rPr lang="en-US"/>
              <a:t>“Standardisation and Business Case”, “Technologies” and first results on the “Architecture</a:t>
            </a:r>
            <a:r>
              <a:rPr lang="en-US" smtClean="0"/>
              <a:t>” presented</a:t>
            </a:r>
            <a:endParaRPr lang="en-US"/>
          </a:p>
          <a:p>
            <a:pPr lvl="1"/>
            <a:r>
              <a:rPr lang="de-DE" smtClean="0"/>
              <a:t>Links</a:t>
            </a:r>
            <a:endParaRPr lang="en-US" smtClean="0"/>
          </a:p>
          <a:p>
            <a:pPr lvl="2"/>
            <a:r>
              <a:rPr lang="en-US" smtClean="0"/>
              <a:t>Official invitation: </a:t>
            </a:r>
            <a:r>
              <a:rPr lang="en-US">
                <a:hlinkClick r:id="rId2"/>
              </a:rPr>
              <a:t>http://</a:t>
            </a:r>
            <a:r>
              <a:rPr lang="en-US" smtClean="0">
                <a:hlinkClick r:id="rId2"/>
              </a:rPr>
              <a:t>www.eda.europa.eu/info-hub/events/2013/05/03/industrial-workshop-open-system-architecture-standardisation</a:t>
            </a:r>
            <a:endParaRPr lang="en-US" smtClean="0"/>
          </a:p>
          <a:p>
            <a:pPr lvl="2"/>
            <a:r>
              <a:rPr lang="en-US" smtClean="0"/>
              <a:t>Workshop results: </a:t>
            </a:r>
            <a:r>
              <a:rPr lang="en-US" smtClean="0">
                <a:hlinkClick r:id="rId3"/>
              </a:rPr>
              <a:t>http</a:t>
            </a:r>
            <a:r>
              <a:rPr lang="en-US">
                <a:hlinkClick r:id="rId3"/>
              </a:rPr>
              <a:t>://</a:t>
            </a:r>
            <a:r>
              <a:rPr lang="en-US" smtClean="0">
                <a:hlinkClick r:id="rId3"/>
              </a:rPr>
              <a:t>www.eda.europa.eu/info-hub/news/2013/07/04/lavosar-workshop-results</a:t>
            </a:r>
            <a:r>
              <a:rPr lang="en-US" smtClean="0"/>
              <a:t> </a:t>
            </a:r>
            <a:endParaRPr lang="en-US"/>
          </a:p>
          <a:p>
            <a:pPr lvl="1"/>
            <a:r>
              <a:rPr lang="en-US" smtClean="0"/>
              <a:t>Substantial </a:t>
            </a:r>
            <a:r>
              <a:rPr lang="en-US"/>
              <a:t>interest and </a:t>
            </a:r>
            <a:r>
              <a:rPr lang="en-US" smtClean="0"/>
              <a:t>regarded </a:t>
            </a:r>
            <a:r>
              <a:rPr lang="en-US"/>
              <a:t>as key </a:t>
            </a:r>
            <a:r>
              <a:rPr lang="en-US" smtClean="0"/>
              <a:t>information </a:t>
            </a:r>
            <a:r>
              <a:rPr lang="en-US"/>
              <a:t>technology </a:t>
            </a:r>
            <a:r>
              <a:rPr lang="en-US" smtClean="0"/>
              <a:t>on </a:t>
            </a:r>
            <a:r>
              <a:rPr lang="en-US"/>
              <a:t>military </a:t>
            </a:r>
            <a:r>
              <a:rPr lang="en-US" smtClean="0"/>
              <a:t>vehicles</a:t>
            </a:r>
          </a:p>
          <a:p>
            <a:pPr lvl="1"/>
            <a:r>
              <a:rPr lang="de-DE" smtClean="0"/>
              <a:t>Workshop Results</a:t>
            </a:r>
          </a:p>
          <a:p>
            <a:pPr lvl="2"/>
            <a:r>
              <a:rPr lang="de-DE" smtClean="0"/>
              <a:t>Good feedback collected</a:t>
            </a:r>
            <a:endParaRPr lang="en-US"/>
          </a:p>
          <a:p>
            <a:pPr lvl="2"/>
            <a:r>
              <a:rPr lang="de-DE" smtClean="0"/>
              <a:t>Some companies were trying to push legacy technology</a:t>
            </a:r>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19</a:t>
            </a:fld>
            <a:endParaRPr lang="de-DE"/>
          </a:p>
        </p:txBody>
      </p:sp>
    </p:spTree>
    <p:extLst>
      <p:ext uri="{BB962C8B-B14F-4D97-AF65-F5344CB8AC3E}">
        <p14:creationId xmlns:p14="http://schemas.microsoft.com/office/powerpoint/2010/main" val="126577390"/>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Workshop Agenda</a:t>
            </a:r>
            <a:br>
              <a:rPr lang="de-DE" smtClean="0"/>
            </a:br>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14271953"/>
              </p:ext>
            </p:extLst>
          </p:nvPr>
        </p:nvGraphicFramePr>
        <p:xfrm>
          <a:off x="899490" y="1268700"/>
          <a:ext cx="7921100" cy="5336298"/>
        </p:xfrm>
        <a:graphic>
          <a:graphicData uri="http://schemas.openxmlformats.org/drawingml/2006/table">
            <a:tbl>
              <a:tblPr firstRow="1" firstCol="1" bandRow="1">
                <a:tableStyleId>{5C22544A-7EE6-4342-B048-85BDC9FD1C3A}</a:tableStyleId>
              </a:tblPr>
              <a:tblGrid>
                <a:gridCol w="1523147"/>
                <a:gridCol w="6397953"/>
              </a:tblGrid>
              <a:tr h="305320">
                <a:tc>
                  <a:txBody>
                    <a:bodyPr/>
                    <a:lstStyle/>
                    <a:p>
                      <a:pPr algn="l">
                        <a:lnSpc>
                          <a:spcPct val="115000"/>
                        </a:lnSpc>
                        <a:spcAft>
                          <a:spcPts val="0"/>
                        </a:spcAft>
                        <a:tabLst>
                          <a:tab pos="540385" algn="l"/>
                        </a:tabLst>
                      </a:pPr>
                      <a:r>
                        <a:rPr lang="de-DE" sz="1600" smtClean="0">
                          <a:effectLst/>
                          <a:latin typeface="+mn-lt"/>
                          <a:ea typeface="+mn-ea"/>
                          <a:cs typeface="+mn-cs"/>
                        </a:rPr>
                        <a:t>Time</a:t>
                      </a:r>
                      <a:endParaRPr lang="en-US" sz="1600">
                        <a:effectLst/>
                        <a:latin typeface="Franklin Gothic Book"/>
                        <a:ea typeface="Calibri"/>
                        <a:cs typeface="Times New Roman"/>
                      </a:endParaRPr>
                    </a:p>
                  </a:txBody>
                  <a:tcPr marL="68580" marR="68580" marT="0" marB="0" anchor="ctr"/>
                </a:tc>
                <a:tc>
                  <a:txBody>
                    <a:bodyPr/>
                    <a:lstStyle/>
                    <a:p>
                      <a:pPr algn="l">
                        <a:lnSpc>
                          <a:spcPct val="115000"/>
                        </a:lnSpc>
                        <a:spcAft>
                          <a:spcPts val="0"/>
                        </a:spcAft>
                        <a:tabLst>
                          <a:tab pos="540385" algn="l"/>
                        </a:tabLst>
                      </a:pPr>
                      <a:r>
                        <a:rPr lang="en-US" sz="1600" smtClean="0">
                          <a:effectLst/>
                        </a:rPr>
                        <a:t>Topic</a:t>
                      </a:r>
                      <a:endParaRPr lang="en-US" sz="1600">
                        <a:effectLst/>
                        <a:latin typeface="Franklin Gothic Book"/>
                        <a:ea typeface="Calibri"/>
                        <a:cs typeface="Times New Roman"/>
                      </a:endParaRPr>
                    </a:p>
                  </a:txBody>
                  <a:tcPr marL="68580" marR="68580" marT="0" marB="0" anchor="ctr"/>
                </a:tc>
              </a:tr>
              <a:tr h="255922">
                <a:tc>
                  <a:txBody>
                    <a:bodyPr/>
                    <a:lstStyle/>
                    <a:p>
                      <a:pPr algn="l">
                        <a:lnSpc>
                          <a:spcPct val="115000"/>
                        </a:lnSpc>
                        <a:spcAft>
                          <a:spcPts val="0"/>
                        </a:spcAft>
                        <a:tabLst>
                          <a:tab pos="540385" algn="l"/>
                        </a:tabLst>
                      </a:pPr>
                      <a:r>
                        <a:rPr lang="en-US" sz="1600">
                          <a:effectLst/>
                        </a:rPr>
                        <a:t>1000 – 1015</a:t>
                      </a:r>
                      <a:endParaRPr lang="en-US" sz="1600">
                        <a:effectLst/>
                        <a:latin typeface="Franklin Gothic Book"/>
                        <a:ea typeface="Calibri"/>
                        <a:cs typeface="Times New Roman"/>
                      </a:endParaRPr>
                    </a:p>
                  </a:txBody>
                  <a:tcPr marL="68580" marR="68580" marT="0" marB="0" anchor="ctr"/>
                </a:tc>
                <a:tc>
                  <a:txBody>
                    <a:bodyPr/>
                    <a:lstStyle/>
                    <a:p>
                      <a:pPr algn="l">
                        <a:lnSpc>
                          <a:spcPct val="115000"/>
                        </a:lnSpc>
                        <a:spcAft>
                          <a:spcPts val="0"/>
                        </a:spcAft>
                        <a:tabLst>
                          <a:tab pos="540385" algn="l"/>
                        </a:tabLst>
                      </a:pPr>
                      <a:r>
                        <a:rPr lang="en-US" sz="1600">
                          <a:effectLst/>
                        </a:rPr>
                        <a:t>Introduction by the </a:t>
                      </a:r>
                      <a:r>
                        <a:rPr lang="en-US" sz="1600" smtClean="0">
                          <a:effectLst/>
                        </a:rPr>
                        <a:t>EDA (Marek Kalbarczyk, 15min)</a:t>
                      </a:r>
                      <a:endParaRPr lang="en-US" sz="1600">
                        <a:effectLst/>
                        <a:latin typeface="Franklin Gothic Book"/>
                        <a:ea typeface="Calibri"/>
                        <a:cs typeface="Times New Roman"/>
                      </a:endParaRPr>
                    </a:p>
                  </a:txBody>
                  <a:tcPr marL="68580" marR="68580" marT="0" marB="0" anchor="ctr"/>
                </a:tc>
              </a:tr>
              <a:tr h="255922">
                <a:tc>
                  <a:txBody>
                    <a:bodyPr/>
                    <a:lstStyle/>
                    <a:p>
                      <a:pPr algn="l">
                        <a:lnSpc>
                          <a:spcPct val="115000"/>
                        </a:lnSpc>
                        <a:spcAft>
                          <a:spcPts val="0"/>
                        </a:spcAft>
                        <a:tabLst>
                          <a:tab pos="540385" algn="l"/>
                        </a:tabLst>
                      </a:pPr>
                      <a:r>
                        <a:rPr lang="en-US" sz="1600" smtClean="0">
                          <a:effectLst/>
                        </a:rPr>
                        <a:t>1015 </a:t>
                      </a:r>
                      <a:r>
                        <a:rPr lang="en-US" sz="1600">
                          <a:effectLst/>
                        </a:rPr>
                        <a:t>– 1030</a:t>
                      </a:r>
                      <a:endParaRPr lang="en-US" sz="1600">
                        <a:effectLst/>
                        <a:latin typeface="Franklin Gothic Book"/>
                        <a:ea typeface="Calibri"/>
                        <a:cs typeface="Times New Roman"/>
                      </a:endParaRPr>
                    </a:p>
                  </a:txBody>
                  <a:tcPr marL="68580" marR="68580" marT="0" marB="0" anchor="ctr"/>
                </a:tc>
                <a:tc>
                  <a:txBody>
                    <a:bodyPr/>
                    <a:lstStyle/>
                    <a:p>
                      <a:pPr algn="l">
                        <a:lnSpc>
                          <a:spcPct val="115000"/>
                        </a:lnSpc>
                        <a:spcAft>
                          <a:spcPts val="0"/>
                        </a:spcAft>
                        <a:tabLst>
                          <a:tab pos="540385" algn="l"/>
                        </a:tabLst>
                      </a:pPr>
                      <a:r>
                        <a:rPr lang="en-US" sz="1600">
                          <a:effectLst/>
                        </a:rPr>
                        <a:t>LAVOSAR Study Overview </a:t>
                      </a:r>
                      <a:r>
                        <a:rPr lang="en-US" sz="1600" smtClean="0">
                          <a:effectLst/>
                        </a:rPr>
                        <a:t>(Norbert Härle, 15min)</a:t>
                      </a:r>
                      <a:endParaRPr lang="en-US" sz="1600">
                        <a:effectLst/>
                        <a:latin typeface="Franklin Gothic Book"/>
                        <a:ea typeface="Calibri"/>
                        <a:cs typeface="Times New Roman"/>
                      </a:endParaRPr>
                    </a:p>
                  </a:txBody>
                  <a:tcPr marL="68580" marR="68580" marT="0" marB="0" anchor="ctr"/>
                </a:tc>
              </a:tr>
              <a:tr h="1536693">
                <a:tc>
                  <a:txBody>
                    <a:bodyPr/>
                    <a:lstStyle/>
                    <a:p>
                      <a:pPr algn="l">
                        <a:lnSpc>
                          <a:spcPct val="115000"/>
                        </a:lnSpc>
                        <a:spcAft>
                          <a:spcPts val="0"/>
                        </a:spcAft>
                        <a:tabLst>
                          <a:tab pos="540385" algn="l"/>
                        </a:tabLst>
                      </a:pPr>
                      <a:r>
                        <a:rPr lang="en-US" sz="1600">
                          <a:effectLst/>
                        </a:rPr>
                        <a:t>1030 – 1200</a:t>
                      </a:r>
                      <a:endParaRPr lang="en-US" sz="1600">
                        <a:effectLst/>
                        <a:latin typeface="Franklin Gothic Book"/>
                        <a:ea typeface="Calibri"/>
                        <a:cs typeface="Times New Roman"/>
                      </a:endParaRPr>
                    </a:p>
                  </a:txBody>
                  <a:tcPr marL="68580" marR="68580" marT="0" marB="0" anchor="ctr"/>
                </a:tc>
                <a:tc>
                  <a:txBody>
                    <a:bodyPr/>
                    <a:lstStyle/>
                    <a:p>
                      <a:pPr algn="l">
                        <a:lnSpc>
                          <a:spcPct val="115000"/>
                        </a:lnSpc>
                        <a:spcAft>
                          <a:spcPts val="0"/>
                        </a:spcAft>
                        <a:tabLst>
                          <a:tab pos="540385" algn="l"/>
                        </a:tabLst>
                      </a:pPr>
                      <a:r>
                        <a:rPr lang="en-US" sz="1600">
                          <a:effectLst/>
                        </a:rPr>
                        <a:t>Presentation of Selected Topics from the Study: </a:t>
                      </a:r>
                    </a:p>
                    <a:p>
                      <a:pPr marL="342900" lvl="0" indent="-342900" algn="l">
                        <a:lnSpc>
                          <a:spcPct val="115000"/>
                        </a:lnSpc>
                        <a:spcAft>
                          <a:spcPts val="0"/>
                        </a:spcAft>
                        <a:buFont typeface="Symbol"/>
                        <a:buChar char=""/>
                      </a:pPr>
                      <a:r>
                        <a:rPr lang="en-US" sz="1600">
                          <a:effectLst/>
                        </a:rPr>
                        <a:t>Analysis of Background </a:t>
                      </a:r>
                      <a:r>
                        <a:rPr lang="en-US" sz="1600" smtClean="0">
                          <a:effectLst/>
                        </a:rPr>
                        <a:t>Material </a:t>
                      </a:r>
                      <a:r>
                        <a:rPr lang="en-US" sz="1600" smtClean="0">
                          <a:effectLst/>
                        </a:rPr>
                        <a:t>(George Valsamakis</a:t>
                      </a:r>
                      <a:r>
                        <a:rPr lang="en-US" sz="1600" baseline="0" smtClean="0">
                          <a:effectLst/>
                        </a:rPr>
                        <a:t>, </a:t>
                      </a:r>
                      <a:r>
                        <a:rPr lang="en-US" sz="1600" baseline="0" smtClean="0">
                          <a:effectLst/>
                        </a:rPr>
                        <a:t>10min</a:t>
                      </a:r>
                      <a:r>
                        <a:rPr lang="en-US" sz="1600" smtClean="0">
                          <a:effectLst/>
                        </a:rPr>
                        <a:t>)</a:t>
                      </a:r>
                      <a:endParaRPr lang="en-US" sz="1600">
                        <a:effectLst/>
                      </a:endParaRPr>
                    </a:p>
                    <a:p>
                      <a:pPr marL="342900" lvl="0" indent="-342900" algn="l">
                        <a:lnSpc>
                          <a:spcPct val="115000"/>
                        </a:lnSpc>
                        <a:spcAft>
                          <a:spcPts val="0"/>
                        </a:spcAft>
                        <a:buFont typeface="Symbol"/>
                        <a:buChar char=""/>
                      </a:pPr>
                      <a:r>
                        <a:rPr lang="en-US" sz="1600">
                          <a:effectLst/>
                        </a:rPr>
                        <a:t>Information Collection from </a:t>
                      </a:r>
                      <a:r>
                        <a:rPr lang="en-US" sz="1600" smtClean="0">
                          <a:effectLst/>
                        </a:rPr>
                        <a:t>Stakeholders (Norbert</a:t>
                      </a:r>
                      <a:r>
                        <a:rPr lang="en-US" sz="1600" baseline="0" smtClean="0">
                          <a:effectLst/>
                        </a:rPr>
                        <a:t> Härle, 10min</a:t>
                      </a:r>
                      <a:r>
                        <a:rPr lang="en-US" sz="1600" smtClean="0">
                          <a:effectLst/>
                        </a:rPr>
                        <a:t>)</a:t>
                      </a:r>
                      <a:endParaRPr lang="en-US" sz="1600">
                        <a:effectLst/>
                      </a:endParaRPr>
                    </a:p>
                    <a:p>
                      <a:pPr marL="342900" lvl="0" indent="-342900" algn="l">
                        <a:lnSpc>
                          <a:spcPct val="115000"/>
                        </a:lnSpc>
                        <a:spcAft>
                          <a:spcPts val="0"/>
                        </a:spcAft>
                        <a:buFont typeface="Symbol"/>
                        <a:buChar char=""/>
                      </a:pPr>
                      <a:r>
                        <a:rPr lang="en-US" sz="1600">
                          <a:effectLst/>
                        </a:rPr>
                        <a:t>Normative </a:t>
                      </a:r>
                      <a:r>
                        <a:rPr lang="en-US" sz="1600" smtClean="0">
                          <a:effectLst/>
                        </a:rPr>
                        <a:t>Framework </a:t>
                      </a:r>
                      <a:r>
                        <a:rPr lang="en-US" sz="1600" smtClean="0">
                          <a:effectLst/>
                        </a:rPr>
                        <a:t>(Norbert</a:t>
                      </a:r>
                      <a:r>
                        <a:rPr lang="en-US" sz="1600" baseline="0" smtClean="0">
                          <a:effectLst/>
                        </a:rPr>
                        <a:t> Härle, </a:t>
                      </a:r>
                      <a:r>
                        <a:rPr lang="en-US" sz="1600" baseline="0" smtClean="0">
                          <a:effectLst/>
                        </a:rPr>
                        <a:t>15min</a:t>
                      </a:r>
                      <a:r>
                        <a:rPr lang="en-US" sz="1600" smtClean="0">
                          <a:effectLst/>
                        </a:rPr>
                        <a:t>)</a:t>
                      </a:r>
                      <a:endParaRPr lang="en-US" sz="1600">
                        <a:effectLst/>
                      </a:endParaRPr>
                    </a:p>
                    <a:p>
                      <a:pPr marL="342900" lvl="0" indent="-342900" algn="l">
                        <a:lnSpc>
                          <a:spcPct val="115000"/>
                        </a:lnSpc>
                        <a:spcAft>
                          <a:spcPts val="0"/>
                        </a:spcAft>
                        <a:buFont typeface="Symbol"/>
                        <a:buChar char=""/>
                      </a:pPr>
                      <a:r>
                        <a:rPr lang="en-US" sz="1600">
                          <a:effectLst/>
                        </a:rPr>
                        <a:t>Business Case and </a:t>
                      </a:r>
                      <a:r>
                        <a:rPr lang="en-US" sz="1600" smtClean="0">
                          <a:effectLst/>
                        </a:rPr>
                        <a:t>Roadmap (Richard Lynch, 20min)</a:t>
                      </a:r>
                      <a:endParaRPr lang="en-US" sz="1600">
                        <a:effectLst/>
                      </a:endParaRPr>
                    </a:p>
                    <a:p>
                      <a:pPr marL="342900" lvl="0" indent="-342900" algn="l">
                        <a:lnSpc>
                          <a:spcPct val="115000"/>
                        </a:lnSpc>
                        <a:spcAft>
                          <a:spcPts val="0"/>
                        </a:spcAft>
                        <a:buFont typeface="Symbol"/>
                        <a:buChar char=""/>
                      </a:pPr>
                      <a:r>
                        <a:rPr lang="en-US" sz="1600">
                          <a:effectLst/>
                        </a:rPr>
                        <a:t>Operational </a:t>
                      </a:r>
                      <a:r>
                        <a:rPr lang="en-US" sz="1600" smtClean="0">
                          <a:effectLst/>
                        </a:rPr>
                        <a:t>Aspects (Norbert Härle, 5min)</a:t>
                      </a:r>
                    </a:p>
                    <a:p>
                      <a:pPr marL="342900" lvl="0" indent="-342900" algn="l">
                        <a:lnSpc>
                          <a:spcPct val="115000"/>
                        </a:lnSpc>
                        <a:spcAft>
                          <a:spcPts val="0"/>
                        </a:spcAft>
                        <a:buFont typeface="Symbol"/>
                        <a:buChar char=""/>
                      </a:pPr>
                      <a:r>
                        <a:rPr lang="en-US" sz="1600" smtClean="0">
                          <a:effectLst/>
                        </a:rPr>
                        <a:t>Standards </a:t>
                      </a:r>
                      <a:r>
                        <a:rPr lang="en-US" sz="1600" smtClean="0">
                          <a:effectLst/>
                        </a:rPr>
                        <a:t>(Richard</a:t>
                      </a:r>
                      <a:r>
                        <a:rPr lang="en-US" sz="1600" baseline="0" smtClean="0">
                          <a:effectLst/>
                        </a:rPr>
                        <a:t> Lynch</a:t>
                      </a:r>
                      <a:r>
                        <a:rPr lang="en-US" sz="1600" smtClean="0">
                          <a:effectLst/>
                        </a:rPr>
                        <a:t>, </a:t>
                      </a:r>
                      <a:r>
                        <a:rPr lang="en-US" sz="1600" smtClean="0">
                          <a:effectLst/>
                        </a:rPr>
                        <a:t>10min)</a:t>
                      </a:r>
                    </a:p>
                    <a:p>
                      <a:pPr marL="342900" lvl="0" indent="-342900" algn="l">
                        <a:lnSpc>
                          <a:spcPct val="115000"/>
                        </a:lnSpc>
                        <a:spcAft>
                          <a:spcPts val="0"/>
                        </a:spcAft>
                        <a:buFont typeface="Symbol"/>
                        <a:buChar char=""/>
                      </a:pPr>
                      <a:r>
                        <a:rPr lang="en-US" sz="1600" smtClean="0">
                          <a:effectLst/>
                        </a:rPr>
                        <a:t>Technologies (Norbert Härle, 20min)</a:t>
                      </a:r>
                    </a:p>
                  </a:txBody>
                  <a:tcPr marL="68580" marR="68580" marT="0" marB="0" anchor="ctr"/>
                </a:tc>
              </a:tr>
              <a:tr h="255922">
                <a:tc>
                  <a:txBody>
                    <a:bodyPr/>
                    <a:lstStyle/>
                    <a:p>
                      <a:pPr algn="l">
                        <a:lnSpc>
                          <a:spcPct val="115000"/>
                        </a:lnSpc>
                        <a:spcAft>
                          <a:spcPts val="0"/>
                        </a:spcAft>
                        <a:tabLst>
                          <a:tab pos="540385" algn="l"/>
                        </a:tabLst>
                      </a:pPr>
                      <a:r>
                        <a:rPr lang="en-US" sz="1600">
                          <a:effectLst/>
                        </a:rPr>
                        <a:t>1200 – 1300</a:t>
                      </a:r>
                      <a:endParaRPr lang="en-US" sz="1600">
                        <a:effectLst/>
                        <a:latin typeface="Franklin Gothic Book"/>
                        <a:ea typeface="Calibri"/>
                        <a:cs typeface="Times New Roman"/>
                      </a:endParaRPr>
                    </a:p>
                  </a:txBody>
                  <a:tcPr marL="68580" marR="68580" marT="0" marB="0" anchor="ctr"/>
                </a:tc>
                <a:tc>
                  <a:txBody>
                    <a:bodyPr/>
                    <a:lstStyle/>
                    <a:p>
                      <a:pPr algn="l">
                        <a:lnSpc>
                          <a:spcPct val="115000"/>
                        </a:lnSpc>
                        <a:spcAft>
                          <a:spcPts val="0"/>
                        </a:spcAft>
                        <a:tabLst>
                          <a:tab pos="540385" algn="l"/>
                        </a:tabLst>
                      </a:pPr>
                      <a:r>
                        <a:rPr lang="en-US" sz="1600">
                          <a:effectLst/>
                        </a:rPr>
                        <a:t>Lunch </a:t>
                      </a:r>
                      <a:r>
                        <a:rPr lang="en-US" sz="1600" smtClean="0">
                          <a:effectLst/>
                        </a:rPr>
                        <a:t>break</a:t>
                      </a:r>
                    </a:p>
                  </a:txBody>
                  <a:tcPr marL="68580" marR="68580" marT="0" marB="0" anchor="ctr"/>
                </a:tc>
              </a:tr>
              <a:tr h="1218744">
                <a:tc>
                  <a:txBody>
                    <a:bodyPr/>
                    <a:lstStyle/>
                    <a:p>
                      <a:pPr algn="l">
                        <a:lnSpc>
                          <a:spcPct val="115000"/>
                        </a:lnSpc>
                        <a:spcAft>
                          <a:spcPts val="0"/>
                        </a:spcAft>
                        <a:tabLst>
                          <a:tab pos="540385" algn="l"/>
                        </a:tabLst>
                      </a:pPr>
                      <a:r>
                        <a:rPr lang="en-US" sz="1600">
                          <a:effectLst/>
                        </a:rPr>
                        <a:t>1300 – 1430</a:t>
                      </a:r>
                      <a:endParaRPr lang="en-US" sz="1600">
                        <a:effectLst/>
                        <a:latin typeface="Franklin Gothic Book"/>
                        <a:ea typeface="Calibri"/>
                        <a:cs typeface="Times New Roman"/>
                      </a:endParaRPr>
                    </a:p>
                  </a:txBody>
                  <a:tcPr marL="68580" marR="68580" marT="0" marB="0" anchor="ctr"/>
                </a:tc>
                <a:tc>
                  <a:txBody>
                    <a:bodyPr/>
                    <a:lstStyle/>
                    <a:p>
                      <a:pPr algn="l">
                        <a:lnSpc>
                          <a:spcPct val="115000"/>
                        </a:lnSpc>
                        <a:spcAft>
                          <a:spcPts val="0"/>
                        </a:spcAft>
                        <a:tabLst>
                          <a:tab pos="540385" algn="l"/>
                        </a:tabLst>
                      </a:pPr>
                      <a:r>
                        <a:rPr lang="en-US" sz="1600">
                          <a:effectLst/>
                        </a:rPr>
                        <a:t>Presentation of Selected Topics from the Study:</a:t>
                      </a:r>
                    </a:p>
                    <a:p>
                      <a:pPr marL="342900" lvl="0" indent="-342900" algn="l">
                        <a:lnSpc>
                          <a:spcPct val="115000"/>
                        </a:lnSpc>
                        <a:spcAft>
                          <a:spcPts val="0"/>
                        </a:spcAft>
                        <a:buFont typeface="Symbol"/>
                        <a:buChar char=""/>
                      </a:pPr>
                      <a:r>
                        <a:rPr lang="en-US" sz="1600">
                          <a:effectLst/>
                        </a:rPr>
                        <a:t>Integrated Mission </a:t>
                      </a:r>
                      <a:r>
                        <a:rPr lang="en-US" sz="1600" smtClean="0">
                          <a:effectLst/>
                        </a:rPr>
                        <a:t>System (Norbert Härle, 40min)</a:t>
                      </a:r>
                      <a:endParaRPr lang="en-US" sz="1600">
                        <a:effectLst/>
                      </a:endParaRPr>
                    </a:p>
                    <a:p>
                      <a:pPr marL="342900" lvl="0" indent="-342900" algn="l">
                        <a:lnSpc>
                          <a:spcPct val="115000"/>
                        </a:lnSpc>
                        <a:spcAft>
                          <a:spcPts val="0"/>
                        </a:spcAft>
                        <a:buFont typeface="Symbol"/>
                        <a:buChar char=""/>
                      </a:pPr>
                      <a:r>
                        <a:rPr lang="en-US" sz="1600" smtClean="0">
                          <a:effectLst/>
                        </a:rPr>
                        <a:t>Specification </a:t>
                      </a:r>
                      <a:r>
                        <a:rPr lang="en-US" sz="1600">
                          <a:effectLst/>
                        </a:rPr>
                        <a:t>and Design </a:t>
                      </a:r>
                      <a:r>
                        <a:rPr lang="en-US" sz="1600" smtClean="0">
                          <a:effectLst/>
                        </a:rPr>
                        <a:t>Guidelines (Richard Lynch, 20min)</a:t>
                      </a:r>
                    </a:p>
                    <a:p>
                      <a:pPr marL="800100" lvl="1" indent="-342900" algn="l">
                        <a:lnSpc>
                          <a:spcPct val="115000"/>
                        </a:lnSpc>
                        <a:spcAft>
                          <a:spcPts val="0"/>
                        </a:spcAft>
                        <a:buFont typeface="Symbol"/>
                        <a:buChar char=""/>
                      </a:pPr>
                      <a:r>
                        <a:rPr lang="de-DE" sz="1600" smtClean="0">
                          <a:effectLst/>
                        </a:rPr>
                        <a:t>Security and Safety</a:t>
                      </a:r>
                      <a:r>
                        <a:rPr lang="de-DE" sz="1600" baseline="0" smtClean="0">
                          <a:effectLst/>
                        </a:rPr>
                        <a:t> (George Valsamakis, 15min)</a:t>
                      </a:r>
                      <a:endParaRPr lang="en-US" sz="1600">
                        <a:effectLst/>
                      </a:endParaRPr>
                    </a:p>
                    <a:p>
                      <a:pPr marL="342900" lvl="0" indent="-342900" algn="l">
                        <a:lnSpc>
                          <a:spcPct val="115000"/>
                        </a:lnSpc>
                        <a:spcAft>
                          <a:spcPts val="0"/>
                        </a:spcAft>
                        <a:buFont typeface="Symbol"/>
                        <a:buChar char=""/>
                      </a:pPr>
                      <a:r>
                        <a:rPr lang="en-US" sz="1600">
                          <a:effectLst/>
                        </a:rPr>
                        <a:t>System Acceptance </a:t>
                      </a:r>
                      <a:r>
                        <a:rPr lang="en-US" sz="1600" smtClean="0">
                          <a:effectLst/>
                        </a:rPr>
                        <a:t>Framework (Daniel Ota, 15min)</a:t>
                      </a:r>
                      <a:endParaRPr lang="en-US" sz="1600">
                        <a:solidFill>
                          <a:srgbClr val="000000"/>
                        </a:solidFill>
                        <a:effectLst/>
                        <a:latin typeface="Franklin Gothic Book"/>
                        <a:ea typeface="Calibri"/>
                        <a:cs typeface="Times New Roman"/>
                      </a:endParaRPr>
                    </a:p>
                  </a:txBody>
                  <a:tcPr marL="68580" marR="68580" marT="0" marB="0" anchor="ctr"/>
                </a:tc>
              </a:tr>
              <a:tr h="255922">
                <a:tc>
                  <a:txBody>
                    <a:bodyPr/>
                    <a:lstStyle/>
                    <a:p>
                      <a:pPr algn="l">
                        <a:lnSpc>
                          <a:spcPct val="115000"/>
                        </a:lnSpc>
                        <a:spcAft>
                          <a:spcPts val="0"/>
                        </a:spcAft>
                        <a:tabLst>
                          <a:tab pos="540385" algn="l"/>
                        </a:tabLst>
                      </a:pPr>
                      <a:r>
                        <a:rPr lang="en-US" sz="1600">
                          <a:effectLst/>
                        </a:rPr>
                        <a:t>1430 – 1445</a:t>
                      </a:r>
                      <a:endParaRPr lang="en-US" sz="1600">
                        <a:effectLst/>
                        <a:latin typeface="Franklin Gothic Book"/>
                        <a:ea typeface="Calibri"/>
                        <a:cs typeface="Times New Roman"/>
                      </a:endParaRPr>
                    </a:p>
                  </a:txBody>
                  <a:tcPr marL="68580" marR="68580" marT="0" marB="0" anchor="ctr"/>
                </a:tc>
                <a:tc>
                  <a:txBody>
                    <a:bodyPr/>
                    <a:lstStyle/>
                    <a:p>
                      <a:pPr algn="l">
                        <a:lnSpc>
                          <a:spcPct val="115000"/>
                        </a:lnSpc>
                        <a:spcAft>
                          <a:spcPts val="0"/>
                        </a:spcAft>
                        <a:tabLst>
                          <a:tab pos="540385" algn="l"/>
                        </a:tabLst>
                      </a:pPr>
                      <a:r>
                        <a:rPr lang="en-US" sz="1600">
                          <a:effectLst/>
                        </a:rPr>
                        <a:t>LAVOSAR </a:t>
                      </a:r>
                      <a:r>
                        <a:rPr lang="en-US" sz="1600" smtClean="0">
                          <a:effectLst/>
                        </a:rPr>
                        <a:t>Recommendations (Norbert Härle, 15min)</a:t>
                      </a:r>
                      <a:endParaRPr lang="en-US" sz="1600">
                        <a:effectLst/>
                        <a:latin typeface="Franklin Gothic Book"/>
                        <a:ea typeface="Calibri"/>
                        <a:cs typeface="Times New Roman"/>
                      </a:endParaRPr>
                    </a:p>
                  </a:txBody>
                  <a:tcPr marL="68580" marR="68580" marT="0" marB="0" anchor="ctr"/>
                </a:tc>
              </a:tr>
              <a:tr h="255922">
                <a:tc>
                  <a:txBody>
                    <a:bodyPr/>
                    <a:lstStyle/>
                    <a:p>
                      <a:pPr algn="l">
                        <a:lnSpc>
                          <a:spcPct val="115000"/>
                        </a:lnSpc>
                        <a:spcAft>
                          <a:spcPts val="0"/>
                        </a:spcAft>
                        <a:tabLst>
                          <a:tab pos="540385" algn="l"/>
                        </a:tabLst>
                      </a:pPr>
                      <a:r>
                        <a:rPr lang="en-US" sz="1600">
                          <a:effectLst/>
                        </a:rPr>
                        <a:t>1445 – 1500</a:t>
                      </a:r>
                      <a:endParaRPr lang="en-US" sz="1600">
                        <a:effectLst/>
                        <a:latin typeface="Franklin Gothic Book"/>
                        <a:ea typeface="Calibri"/>
                        <a:cs typeface="Times New Roman"/>
                      </a:endParaRPr>
                    </a:p>
                  </a:txBody>
                  <a:tcPr marL="68580" marR="68580" marT="0" marB="0" anchor="ctr"/>
                </a:tc>
                <a:tc>
                  <a:txBody>
                    <a:bodyPr/>
                    <a:lstStyle/>
                    <a:p>
                      <a:pPr algn="l">
                        <a:lnSpc>
                          <a:spcPct val="115000"/>
                        </a:lnSpc>
                        <a:spcAft>
                          <a:spcPts val="0"/>
                        </a:spcAft>
                        <a:tabLst>
                          <a:tab pos="540385" algn="l"/>
                        </a:tabLst>
                      </a:pPr>
                      <a:r>
                        <a:rPr lang="en-US" sz="1600">
                          <a:effectLst/>
                        </a:rPr>
                        <a:t>Final Discussion, Summary  and Way </a:t>
                      </a:r>
                      <a:r>
                        <a:rPr lang="en-US" sz="1600" smtClean="0">
                          <a:effectLst/>
                        </a:rPr>
                        <a:t>Ahead (Norbert</a:t>
                      </a:r>
                      <a:r>
                        <a:rPr lang="en-US" sz="1600" baseline="0" smtClean="0">
                          <a:effectLst/>
                        </a:rPr>
                        <a:t> Härle, 15min)</a:t>
                      </a:r>
                      <a:endParaRPr lang="en-US" sz="1600">
                        <a:effectLst/>
                        <a:latin typeface="Franklin Gothic Book"/>
                        <a:ea typeface="Calibri"/>
                        <a:cs typeface="Times New Roman"/>
                      </a:endParaRPr>
                    </a:p>
                  </a:txBody>
                  <a:tcPr marL="68580" marR="68580" marT="0" marB="0" anchor="ctr"/>
                </a:tc>
              </a:tr>
            </a:tbl>
          </a:graphicData>
        </a:graphic>
      </p:graphicFrame>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2</a:t>
            </a:fld>
            <a:endParaRPr lang="de-DE"/>
          </a:p>
        </p:txBody>
      </p:sp>
    </p:spTree>
    <p:extLst>
      <p:ext uri="{BB962C8B-B14F-4D97-AF65-F5344CB8AC3E}">
        <p14:creationId xmlns:p14="http://schemas.microsoft.com/office/powerpoint/2010/main" val="693641107"/>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a:t>
            </a:r>
            <a:r>
              <a:rPr lang="de-DE" smtClean="0"/>
              <a:t>Results - </a:t>
            </a:r>
            <a:r>
              <a:rPr lang="de-DE"/>
              <a:t>2. </a:t>
            </a:r>
            <a:r>
              <a:rPr lang="en-GB"/>
              <a:t>Information Collection from </a:t>
            </a:r>
            <a:r>
              <a:rPr lang="en-GB" smtClean="0"/>
              <a:t>Stakeholders </a:t>
            </a:r>
            <a:br>
              <a:rPr lang="en-GB" smtClean="0"/>
            </a:br>
            <a:r>
              <a:rPr lang="en-GB" smtClean="0"/>
              <a:t>- Questionaires</a:t>
            </a:r>
            <a:endParaRPr lang="en-US"/>
          </a:p>
        </p:txBody>
      </p:sp>
      <p:sp>
        <p:nvSpPr>
          <p:cNvPr id="3" name="Content Placeholder 2"/>
          <p:cNvSpPr>
            <a:spLocks noGrp="1"/>
          </p:cNvSpPr>
          <p:nvPr>
            <p:ph idx="1"/>
          </p:nvPr>
        </p:nvSpPr>
        <p:spPr/>
        <p:txBody>
          <a:bodyPr/>
          <a:lstStyle/>
          <a:p>
            <a:pPr lvl="1"/>
            <a:r>
              <a:rPr lang="en-US" smtClean="0"/>
              <a:t>Goverment </a:t>
            </a:r>
            <a:r>
              <a:rPr lang="en-US"/>
              <a:t>Experts</a:t>
            </a:r>
          </a:p>
          <a:p>
            <a:pPr lvl="2"/>
            <a:r>
              <a:rPr lang="en-US"/>
              <a:t>procurement, concepts for support and training,required mission system features or mission subsystems, information and power exchange requirements</a:t>
            </a:r>
          </a:p>
          <a:p>
            <a:pPr lvl="2"/>
            <a:r>
              <a:rPr lang="en-US"/>
              <a:t>Main Battle Tank (MBT), Infantry Fighting Vehicle (IFV), Recce, All Purpose Carrier (APC) &amp; Truck</a:t>
            </a:r>
          </a:p>
          <a:p>
            <a:pPr lvl="1"/>
            <a:endParaRPr lang="en-US" smtClean="0"/>
          </a:p>
          <a:p>
            <a:pPr lvl="1"/>
            <a:r>
              <a:rPr lang="en-US" smtClean="0"/>
              <a:t>Industry </a:t>
            </a:r>
            <a:r>
              <a:rPr lang="en-US"/>
              <a:t>- Standards and Best Practices (distributed to LAVOSAR team, Nexter, Patria, MILVA, EDA FLSG)</a:t>
            </a:r>
          </a:p>
          <a:p>
            <a:pPr lvl="2"/>
            <a:r>
              <a:rPr lang="en-US"/>
              <a:t>crew stations, embedded systems, built-in-tests and health and usage monitoring systems, vetronics, network infrastructures, power infrastructures, mechanical infrastructures, safety, security, EMC and support infrastructures</a:t>
            </a:r>
          </a:p>
          <a:p>
            <a:pPr lvl="1"/>
            <a:endParaRPr lang="en-US" smtClean="0"/>
          </a:p>
          <a:p>
            <a:pPr lvl="1"/>
            <a:r>
              <a:rPr lang="en-US" smtClean="0"/>
              <a:t>Industry </a:t>
            </a:r>
            <a:r>
              <a:rPr lang="en-US"/>
              <a:t>- Technologies (distributed to LAVOSAR team, Nexter, Patria, MILVA, EDA FLSG)</a:t>
            </a:r>
          </a:p>
          <a:p>
            <a:pPr lvl="2"/>
            <a:r>
              <a:rPr lang="en-US"/>
              <a:t>computing, operating system, middleware, network infrastructure, communications, security, safety</a:t>
            </a:r>
          </a:p>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20</a:t>
            </a:fld>
            <a:endParaRPr lang="de-DE"/>
          </a:p>
        </p:txBody>
      </p:sp>
    </p:spTree>
    <p:extLst>
      <p:ext uri="{BB962C8B-B14F-4D97-AF65-F5344CB8AC3E}">
        <p14:creationId xmlns:p14="http://schemas.microsoft.com/office/powerpoint/2010/main" val="2064929490"/>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a:t>
            </a:r>
            <a:r>
              <a:rPr lang="de-DE" smtClean="0"/>
              <a:t>Results - </a:t>
            </a:r>
            <a:r>
              <a:rPr lang="de-DE"/>
              <a:t>2. </a:t>
            </a:r>
            <a:r>
              <a:rPr lang="en-GB" smtClean="0"/>
              <a:t>Information </a:t>
            </a:r>
            <a:r>
              <a:rPr lang="en-GB"/>
              <a:t>Collection from </a:t>
            </a:r>
            <a:r>
              <a:rPr lang="en-GB" smtClean="0"/>
              <a:t>Stakeholders </a:t>
            </a:r>
            <a:br>
              <a:rPr lang="en-GB" smtClean="0"/>
            </a:br>
            <a:r>
              <a:rPr lang="en-GB" smtClean="0"/>
              <a:t>- Government Questionnaire</a:t>
            </a:r>
            <a:endParaRPr lang="en-US"/>
          </a:p>
        </p:txBody>
      </p:sp>
      <p:sp>
        <p:nvSpPr>
          <p:cNvPr id="3" name="Content Placeholder 2"/>
          <p:cNvSpPr>
            <a:spLocks noGrp="1"/>
          </p:cNvSpPr>
          <p:nvPr>
            <p:ph idx="1"/>
          </p:nvPr>
        </p:nvSpPr>
        <p:spPr>
          <a:xfrm>
            <a:off x="593725" y="1484730"/>
            <a:ext cx="7929563" cy="5184358"/>
          </a:xfrm>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21</a:t>
            </a:fld>
            <a:endParaRPr lang="de-DE"/>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561634" y="1484730"/>
            <a:ext cx="7610865" cy="5190885"/>
          </a:xfrm>
          <a:prstGeom prst="rect">
            <a:avLst/>
          </a:prstGeom>
          <a:noFill/>
          <a:ln>
            <a:noFill/>
          </a:ln>
        </p:spPr>
      </p:pic>
    </p:spTree>
    <p:extLst>
      <p:ext uri="{BB962C8B-B14F-4D97-AF65-F5344CB8AC3E}">
        <p14:creationId xmlns:p14="http://schemas.microsoft.com/office/powerpoint/2010/main" val="1825182809"/>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a:t>
            </a:r>
            <a:r>
              <a:rPr lang="de-DE"/>
              <a:t>2. </a:t>
            </a:r>
            <a:r>
              <a:rPr lang="en-GB"/>
              <a:t>Information Collection from Stakeholders </a:t>
            </a:r>
            <a:r>
              <a:rPr lang="en-GB"/>
              <a:t/>
            </a:r>
            <a:br>
              <a:rPr lang="en-GB"/>
            </a:br>
            <a:r>
              <a:rPr lang="en-GB" smtClean="0"/>
              <a:t>- </a:t>
            </a:r>
            <a:r>
              <a:rPr lang="de-DE" smtClean="0"/>
              <a:t>External Interface Priority - All Purpose Combat Vehicle Type</a:t>
            </a:r>
            <a:endParaRPr lang="en-US"/>
          </a:p>
        </p:txBody>
      </p:sp>
      <p:graphicFrame>
        <p:nvGraphicFramePr>
          <p:cNvPr id="6" name="Content Placeholder 5"/>
          <p:cNvGraphicFramePr>
            <a:graphicFrameLocks noGrp="1"/>
          </p:cNvGraphicFramePr>
          <p:nvPr>
            <p:ph idx="1"/>
          </p:nvPr>
        </p:nvGraphicFramePr>
        <p:xfrm>
          <a:off x="1566069" y="2693670"/>
          <a:ext cx="6219825" cy="2978785"/>
        </p:xfrm>
        <a:graphic>
          <a:graphicData uri="http://schemas.openxmlformats.org/drawingml/2006/table">
            <a:tbl>
              <a:tblPr/>
              <a:tblGrid>
                <a:gridCol w="3915410"/>
                <a:gridCol w="579120"/>
                <a:gridCol w="579120"/>
                <a:gridCol w="579120"/>
                <a:gridCol w="567055"/>
              </a:tblGrid>
              <a:tr h="940435">
                <a:tc>
                  <a:txBody>
                    <a:bodyPr/>
                    <a:lstStyle/>
                    <a:p>
                      <a:pPr algn="ctr">
                        <a:spcAft>
                          <a:spcPts val="0"/>
                        </a:spcAft>
                      </a:pPr>
                      <a:r>
                        <a:rPr lang="en-GB" sz="1100" b="1">
                          <a:effectLst/>
                          <a:latin typeface="Arial"/>
                          <a:ea typeface="Times New Roman"/>
                        </a:rPr>
                        <a:t>Information &amp; Power Exchange Requirements</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solidFill>
                            <a:srgbClr val="000000"/>
                          </a:solidFill>
                          <a:effectLst/>
                          <a:latin typeface="Arial"/>
                          <a:ea typeface="Times New Roman"/>
                        </a:rPr>
                        <a:t>Voice</a:t>
                      </a:r>
                      <a:endParaRPr lang="en-US" sz="1100">
                        <a:effectLst/>
                        <a:latin typeface="Arial"/>
                        <a:ea typeface="Times New Roman"/>
                      </a:endParaRPr>
                    </a:p>
                    <a:p>
                      <a:pPr algn="ctr">
                        <a:spcAft>
                          <a:spcPts val="0"/>
                        </a:spcAft>
                      </a:pPr>
                      <a:r>
                        <a:rPr lang="en-GB" sz="1100">
                          <a:solidFill>
                            <a:srgbClr val="000000"/>
                          </a:solidFill>
                          <a:effectLst/>
                          <a:latin typeface="Arial"/>
                          <a:ea typeface="Times New Roman"/>
                        </a:rPr>
                        <a:t> </a:t>
                      </a:r>
                      <a:endParaRPr lang="en-US" sz="1100">
                        <a:effectLst/>
                        <a:latin typeface="Arial"/>
                        <a:ea typeface="Times New Roman"/>
                      </a:endParaRPr>
                    </a:p>
                  </a:txBody>
                  <a:tcPr marL="68580" marR="68580"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solidFill>
                            <a:srgbClr val="000000"/>
                          </a:solidFill>
                          <a:effectLst/>
                          <a:latin typeface="Arial"/>
                          <a:ea typeface="Times New Roman"/>
                        </a:rPr>
                        <a:t>Low Speed Data</a:t>
                      </a:r>
                      <a:endParaRPr lang="en-US" sz="1100">
                        <a:effectLst/>
                        <a:latin typeface="Arial"/>
                        <a:ea typeface="Times New Roman"/>
                      </a:endParaRPr>
                    </a:p>
                  </a:txBody>
                  <a:tcPr marL="68580" marR="68580"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solidFill>
                            <a:srgbClr val="000000"/>
                          </a:solidFill>
                          <a:effectLst/>
                          <a:latin typeface="Arial"/>
                          <a:ea typeface="Times New Roman"/>
                        </a:rPr>
                        <a:t>High Speed Data</a:t>
                      </a:r>
                      <a:endParaRPr lang="en-US" sz="1100">
                        <a:effectLst/>
                        <a:latin typeface="Arial"/>
                        <a:ea typeface="Times New Roman"/>
                      </a:endParaRPr>
                    </a:p>
                  </a:txBody>
                  <a:tcPr marL="68580" marR="68580"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solidFill>
                            <a:srgbClr val="000000"/>
                          </a:solidFill>
                          <a:effectLst/>
                          <a:latin typeface="Arial"/>
                          <a:ea typeface="Times New Roman"/>
                        </a:rPr>
                        <a:t>Power</a:t>
                      </a:r>
                      <a:endParaRPr lang="en-US" sz="1100">
                        <a:effectLst/>
                        <a:latin typeface="Arial"/>
                        <a:ea typeface="Times New Roman"/>
                      </a:endParaRPr>
                    </a:p>
                    <a:p>
                      <a:pPr algn="ctr">
                        <a:spcAft>
                          <a:spcPts val="0"/>
                        </a:spcAft>
                      </a:pPr>
                      <a:r>
                        <a:rPr lang="en-GB" sz="1100">
                          <a:solidFill>
                            <a:srgbClr val="000000"/>
                          </a:solidFill>
                          <a:effectLst/>
                          <a:latin typeface="Arial"/>
                          <a:ea typeface="Times New Roman"/>
                        </a:rPr>
                        <a:t> </a:t>
                      </a:r>
                      <a:endParaRPr lang="en-US" sz="1100">
                        <a:effectLst/>
                        <a:latin typeface="Arial"/>
                        <a:ea typeface="Times New Roman"/>
                      </a:endParaRPr>
                    </a:p>
                  </a:txBody>
                  <a:tcPr marL="68580" marR="68580" marT="0" marB="0" vert="vert27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3835">
                <a:tc>
                  <a:txBody>
                    <a:bodyPr/>
                    <a:lstStyle/>
                    <a:p>
                      <a:pPr algn="just">
                        <a:spcAft>
                          <a:spcPts val="0"/>
                        </a:spcAft>
                      </a:pPr>
                      <a:r>
                        <a:rPr lang="en-GB" sz="1100">
                          <a:effectLst/>
                          <a:latin typeface="Arial"/>
                          <a:ea typeface="Times New Roman"/>
                        </a:rPr>
                        <a:t>Own Vehicle - Dismounted Soldier</a:t>
                      </a:r>
                      <a:endParaRPr lang="en-US" sz="11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b="1">
                          <a:effectLst/>
                          <a:latin typeface="Arial"/>
                          <a:ea typeface="Times New Roman"/>
                        </a:rPr>
                        <a:t>3</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 2</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2</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3</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3835">
                <a:tc>
                  <a:txBody>
                    <a:bodyPr/>
                    <a:lstStyle/>
                    <a:p>
                      <a:pPr algn="just">
                        <a:spcAft>
                          <a:spcPts val="0"/>
                        </a:spcAft>
                      </a:pPr>
                      <a:r>
                        <a:rPr lang="en-GB" sz="1100">
                          <a:effectLst/>
                          <a:latin typeface="Arial"/>
                          <a:ea typeface="Times New Roman"/>
                        </a:rPr>
                        <a:t>Own Vehicle - Troop Vehicle</a:t>
                      </a:r>
                      <a:endParaRPr lang="en-US" sz="11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b="1">
                          <a:effectLst/>
                          <a:latin typeface="Arial"/>
                          <a:ea typeface="Times New Roman"/>
                        </a:rPr>
                        <a:t>3</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3</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b="1">
                          <a:effectLst/>
                          <a:latin typeface="Arial"/>
                          <a:ea typeface="Times New Roman"/>
                        </a:rPr>
                        <a:t>3</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3</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3835">
                <a:tc>
                  <a:txBody>
                    <a:bodyPr/>
                    <a:lstStyle/>
                    <a:p>
                      <a:pPr algn="just">
                        <a:spcAft>
                          <a:spcPts val="0"/>
                        </a:spcAft>
                      </a:pPr>
                      <a:r>
                        <a:rPr lang="en-GB" sz="1100">
                          <a:effectLst/>
                          <a:latin typeface="Arial"/>
                          <a:ea typeface="Times New Roman"/>
                        </a:rPr>
                        <a:t>Own Vehicle - Command Network</a:t>
                      </a:r>
                      <a:endParaRPr lang="en-US" sz="11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b="1">
                          <a:effectLst/>
                          <a:latin typeface="Arial"/>
                          <a:ea typeface="Times New Roman"/>
                        </a:rPr>
                        <a:t>4</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3</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b="1">
                          <a:effectLst/>
                          <a:latin typeface="Arial"/>
                          <a:ea typeface="Times New Roman"/>
                        </a:rPr>
                        <a:t>3</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3</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3835">
                <a:tc>
                  <a:txBody>
                    <a:bodyPr/>
                    <a:lstStyle/>
                    <a:p>
                      <a:pPr algn="just">
                        <a:spcAft>
                          <a:spcPts val="0"/>
                        </a:spcAft>
                      </a:pPr>
                      <a:r>
                        <a:rPr lang="en-GB" sz="1100">
                          <a:effectLst/>
                          <a:latin typeface="Arial"/>
                          <a:ea typeface="Times New Roman"/>
                        </a:rPr>
                        <a:t>Own Vehicle - Maintainer</a:t>
                      </a:r>
                      <a:endParaRPr lang="en-US" sz="11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2</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2</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2</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2</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3835">
                <a:tc>
                  <a:txBody>
                    <a:bodyPr/>
                    <a:lstStyle/>
                    <a:p>
                      <a:pPr algn="just">
                        <a:spcAft>
                          <a:spcPts val="0"/>
                        </a:spcAft>
                      </a:pPr>
                      <a:r>
                        <a:rPr lang="en-GB" sz="1100">
                          <a:effectLst/>
                          <a:latin typeface="Arial"/>
                          <a:ea typeface="Times New Roman"/>
                        </a:rPr>
                        <a:t>Own Vehicle - Training Equipment / Training Environment</a:t>
                      </a:r>
                      <a:endParaRPr lang="en-US" sz="11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b="1">
                          <a:effectLst/>
                          <a:latin typeface="Arial"/>
                          <a:ea typeface="Times New Roman"/>
                        </a:rPr>
                        <a:t>4</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2</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3</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2</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3835">
                <a:tc>
                  <a:txBody>
                    <a:bodyPr/>
                    <a:lstStyle/>
                    <a:p>
                      <a:pPr algn="just">
                        <a:spcAft>
                          <a:spcPts val="0"/>
                        </a:spcAft>
                      </a:pPr>
                      <a:r>
                        <a:rPr lang="en-GB" sz="1100">
                          <a:effectLst/>
                          <a:latin typeface="Arial"/>
                          <a:ea typeface="Times New Roman"/>
                        </a:rPr>
                        <a:t>Own Vehicle - Dismounted Equipment (unmanned, static)</a:t>
                      </a:r>
                      <a:endParaRPr lang="en-US" sz="11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2</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2</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2 </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2</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3835">
                <a:tc>
                  <a:txBody>
                    <a:bodyPr/>
                    <a:lstStyle/>
                    <a:p>
                      <a:pPr algn="just">
                        <a:spcAft>
                          <a:spcPts val="0"/>
                        </a:spcAft>
                      </a:pPr>
                      <a:r>
                        <a:rPr lang="en-GB" sz="1100">
                          <a:effectLst/>
                          <a:latin typeface="Arial"/>
                          <a:ea typeface="Times New Roman"/>
                        </a:rPr>
                        <a:t>Own Vehicle - UAV/UGV (eg video downlink)</a:t>
                      </a:r>
                      <a:endParaRPr lang="en-US" sz="11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1</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1</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3</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1</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3835">
                <a:tc>
                  <a:txBody>
                    <a:bodyPr/>
                    <a:lstStyle/>
                    <a:p>
                      <a:pPr algn="just">
                        <a:spcAft>
                          <a:spcPts val="0"/>
                        </a:spcAft>
                      </a:pPr>
                      <a:r>
                        <a:rPr lang="en-GB" sz="1100">
                          <a:effectLst/>
                          <a:latin typeface="Arial"/>
                          <a:ea typeface="Times New Roman"/>
                        </a:rPr>
                        <a:t>Own Vehicle - Internet</a:t>
                      </a:r>
                      <a:endParaRPr lang="en-US" sz="11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1</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1</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1</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1</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3835">
                <a:tc>
                  <a:txBody>
                    <a:bodyPr/>
                    <a:lstStyle/>
                    <a:p>
                      <a:pPr algn="just">
                        <a:spcAft>
                          <a:spcPts val="0"/>
                        </a:spcAft>
                      </a:pPr>
                      <a:r>
                        <a:rPr lang="en-GB" sz="1100">
                          <a:effectLst/>
                          <a:latin typeface="Arial"/>
                          <a:ea typeface="Times New Roman"/>
                        </a:rPr>
                        <a:t>Own Vehicle - Removable Storage Media</a:t>
                      </a:r>
                      <a:endParaRPr lang="en-US" sz="11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1</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2</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2</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1</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3835">
                <a:tc>
                  <a:txBody>
                    <a:bodyPr/>
                    <a:lstStyle/>
                    <a:p>
                      <a:pPr algn="just">
                        <a:spcAft>
                          <a:spcPts val="0"/>
                        </a:spcAft>
                      </a:pPr>
                      <a:r>
                        <a:rPr lang="en-GB" sz="1100">
                          <a:effectLst/>
                          <a:latin typeface="Arial"/>
                          <a:ea typeface="Times New Roman"/>
                        </a:rPr>
                        <a:t>Own Vehicle - Key material</a:t>
                      </a:r>
                      <a:endParaRPr lang="en-US" sz="11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1</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2</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2</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a:effectLst/>
                          <a:latin typeface="Arial"/>
                          <a:ea typeface="Times New Roman"/>
                        </a:rPr>
                        <a:t>1</a:t>
                      </a:r>
                      <a:endParaRPr lang="en-US" sz="110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22</a:t>
            </a:fld>
            <a:endParaRPr lang="de-DE"/>
          </a:p>
        </p:txBody>
      </p:sp>
    </p:spTree>
    <p:extLst>
      <p:ext uri="{BB962C8B-B14F-4D97-AF65-F5344CB8AC3E}">
        <p14:creationId xmlns:p14="http://schemas.microsoft.com/office/powerpoint/2010/main" val="4254476919"/>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a:t>
            </a:r>
            <a:r>
              <a:rPr lang="de-DE" smtClean="0"/>
              <a:t>Results - </a:t>
            </a:r>
            <a:r>
              <a:rPr lang="de-DE"/>
              <a:t>2. </a:t>
            </a:r>
            <a:r>
              <a:rPr lang="en-GB" smtClean="0"/>
              <a:t>Information </a:t>
            </a:r>
            <a:r>
              <a:rPr lang="en-GB"/>
              <a:t>Collection from </a:t>
            </a:r>
            <a:r>
              <a:rPr lang="en-GB" smtClean="0"/>
              <a:t>Stakeholders </a:t>
            </a:r>
            <a:br>
              <a:rPr lang="en-GB" smtClean="0"/>
            </a:br>
            <a:r>
              <a:rPr lang="en-GB" smtClean="0"/>
              <a:t>- Technology Questionnaire</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23</a:t>
            </a:fld>
            <a:endParaRPr lang="de-DE"/>
          </a:p>
        </p:txBody>
      </p:sp>
      <p:graphicFrame>
        <p:nvGraphicFramePr>
          <p:cNvPr id="5" name="Table 4"/>
          <p:cNvGraphicFramePr>
            <a:graphicFrameLocks noGrp="1"/>
          </p:cNvGraphicFramePr>
          <p:nvPr>
            <p:extLst>
              <p:ext uri="{D42A27DB-BD31-4B8C-83A1-F6EECF244321}">
                <p14:modId xmlns:p14="http://schemas.microsoft.com/office/powerpoint/2010/main" val="2383386827"/>
              </p:ext>
            </p:extLst>
          </p:nvPr>
        </p:nvGraphicFramePr>
        <p:xfrm>
          <a:off x="251400" y="2060810"/>
          <a:ext cx="8641201" cy="4511040"/>
        </p:xfrm>
        <a:graphic>
          <a:graphicData uri="http://schemas.openxmlformats.org/drawingml/2006/table">
            <a:tbl>
              <a:tblPr>
                <a:tableStyleId>{5C22544A-7EE6-4342-B048-85BDC9FD1C3A}</a:tableStyleId>
              </a:tblPr>
              <a:tblGrid>
                <a:gridCol w="1624718"/>
                <a:gridCol w="1831762"/>
                <a:gridCol w="1944270"/>
                <a:gridCol w="3240451"/>
              </a:tblGrid>
              <a:tr h="144020">
                <a:tc>
                  <a:txBody>
                    <a:bodyPr/>
                    <a:lstStyle/>
                    <a:p>
                      <a:pPr algn="l">
                        <a:spcAft>
                          <a:spcPts val="600"/>
                        </a:spcAft>
                      </a:pPr>
                      <a:r>
                        <a:rPr lang="de-DE" sz="1600" b="1">
                          <a:effectLst/>
                        </a:rPr>
                        <a:t>Domains</a:t>
                      </a:r>
                      <a:endParaRPr lang="en-US" sz="1600" b="1">
                        <a:effectLst/>
                        <a:latin typeface="Arial"/>
                        <a:ea typeface="Times New Roman"/>
                      </a:endParaRPr>
                    </a:p>
                  </a:txBody>
                  <a:tcPr marL="0" marR="0" marT="0" marB="0">
                    <a:solidFill>
                      <a:srgbClr val="CCECFF"/>
                    </a:solidFill>
                  </a:tcPr>
                </a:tc>
                <a:tc>
                  <a:txBody>
                    <a:bodyPr/>
                    <a:lstStyle/>
                    <a:p>
                      <a:pPr algn="l">
                        <a:spcAft>
                          <a:spcPts val="600"/>
                        </a:spcAft>
                      </a:pPr>
                      <a:r>
                        <a:rPr lang="de-DE" sz="1600" b="1">
                          <a:effectLst/>
                        </a:rPr>
                        <a:t>Categories</a:t>
                      </a:r>
                      <a:endParaRPr lang="en-US" sz="1600" b="1">
                        <a:effectLst/>
                        <a:latin typeface="Arial"/>
                        <a:ea typeface="Times New Roman"/>
                      </a:endParaRPr>
                    </a:p>
                  </a:txBody>
                  <a:tcPr marL="0" marR="0" marT="0" marB="0">
                    <a:solidFill>
                      <a:srgbClr val="CCECFF"/>
                    </a:solidFill>
                  </a:tcPr>
                </a:tc>
                <a:tc>
                  <a:txBody>
                    <a:bodyPr/>
                    <a:lstStyle/>
                    <a:p>
                      <a:pPr algn="l">
                        <a:spcAft>
                          <a:spcPts val="600"/>
                        </a:spcAft>
                      </a:pPr>
                      <a:r>
                        <a:rPr lang="de-DE" sz="1600" b="1">
                          <a:effectLst/>
                        </a:rPr>
                        <a:t>Most cited Today's Technology</a:t>
                      </a:r>
                      <a:endParaRPr lang="en-US" sz="1600" b="1">
                        <a:effectLst/>
                        <a:latin typeface="Arial"/>
                        <a:ea typeface="Times New Roman"/>
                      </a:endParaRPr>
                    </a:p>
                  </a:txBody>
                  <a:tcPr marL="0" marR="0" marT="0" marB="0">
                    <a:solidFill>
                      <a:srgbClr val="CCECFF"/>
                    </a:solidFill>
                  </a:tcPr>
                </a:tc>
                <a:tc>
                  <a:txBody>
                    <a:bodyPr/>
                    <a:lstStyle/>
                    <a:p>
                      <a:pPr marL="0" algn="l" defTabSz="914400" rtl="0" eaLnBrk="1" latinLnBrk="0" hangingPunct="1">
                        <a:spcAft>
                          <a:spcPts val="600"/>
                        </a:spcAft>
                      </a:pPr>
                      <a:r>
                        <a:rPr lang="de-DE" sz="1600" b="1" kern="1200" smtClean="0">
                          <a:solidFill>
                            <a:schemeClr val="dk1"/>
                          </a:solidFill>
                          <a:effectLst/>
                          <a:latin typeface="+mn-lt"/>
                          <a:ea typeface="+mn-ea"/>
                          <a:cs typeface="+mn-cs"/>
                        </a:rPr>
                        <a:t>Future Technology</a:t>
                      </a:r>
                      <a:endParaRPr lang="en-US" sz="1600" b="1" kern="1200">
                        <a:solidFill>
                          <a:schemeClr val="dk1"/>
                        </a:solidFill>
                        <a:effectLst/>
                        <a:latin typeface="+mn-lt"/>
                        <a:ea typeface="+mn-ea"/>
                        <a:cs typeface="+mn-cs"/>
                      </a:endParaRPr>
                    </a:p>
                  </a:txBody>
                  <a:tcPr marL="0" marR="0" marT="0" marB="0">
                    <a:solidFill>
                      <a:srgbClr val="CCECFF"/>
                    </a:solidFill>
                  </a:tcPr>
                </a:tc>
              </a:tr>
              <a:tr h="171450">
                <a:tc>
                  <a:txBody>
                    <a:bodyPr/>
                    <a:lstStyle/>
                    <a:p>
                      <a:pPr algn="l">
                        <a:spcAft>
                          <a:spcPts val="600"/>
                        </a:spcAft>
                      </a:pPr>
                      <a:r>
                        <a:rPr lang="de-DE" sz="1200">
                          <a:effectLst/>
                        </a:rPr>
                        <a:t>Computing</a:t>
                      </a:r>
                      <a:endParaRPr lang="en-US" sz="1200">
                        <a:effectLst/>
                        <a:latin typeface="Arial"/>
                        <a:ea typeface="Times New Roman"/>
                      </a:endParaRPr>
                    </a:p>
                  </a:txBody>
                  <a:tcPr marL="0" marR="0" marT="0" marB="0"/>
                </a:tc>
                <a:tc>
                  <a:txBody>
                    <a:bodyPr/>
                    <a:lstStyle/>
                    <a:p>
                      <a:pPr algn="l">
                        <a:spcAft>
                          <a:spcPts val="600"/>
                        </a:spcAft>
                      </a:pPr>
                      <a:r>
                        <a:rPr lang="de-DE" sz="1200">
                          <a:effectLst/>
                        </a:rPr>
                        <a:t>CPU technologies </a:t>
                      </a:r>
                      <a:endParaRPr lang="en-US" sz="1200">
                        <a:effectLst/>
                        <a:latin typeface="Arial"/>
                        <a:ea typeface="Times New Roman"/>
                      </a:endParaRPr>
                    </a:p>
                  </a:txBody>
                  <a:tcPr marL="0" marR="0" marT="0" marB="0"/>
                </a:tc>
                <a:tc>
                  <a:txBody>
                    <a:bodyPr/>
                    <a:lstStyle/>
                    <a:p>
                      <a:r>
                        <a:rPr lang="en-US" sz="1200">
                          <a:effectLst/>
                        </a:rPr>
                        <a:t>x86, Atom, i7, Xeon/Itanium </a:t>
                      </a:r>
                      <a:endParaRPr lang="en-US" sz="1200">
                        <a:effectLst/>
                        <a:latin typeface="Times New Roman"/>
                      </a:endParaRPr>
                    </a:p>
                  </a:txBody>
                  <a:tcPr marL="0" marR="0" marT="0" marB="0"/>
                </a:tc>
                <a:tc>
                  <a:txBody>
                    <a:bodyPr/>
                    <a:lstStyle/>
                    <a:p>
                      <a:r>
                        <a:rPr lang="en-US" sz="1200">
                          <a:effectLst/>
                        </a:rPr>
                        <a:t>High end processor for high data rate processing. Low power consumption (Atom, ARM…) </a:t>
                      </a:r>
                      <a:endParaRPr lang="en-US" sz="1200">
                        <a:effectLst/>
                        <a:latin typeface="Times New Roman"/>
                      </a:endParaRPr>
                    </a:p>
                  </a:txBody>
                  <a:tcPr marL="0" marR="0" marT="0" marB="0"/>
                </a:tc>
              </a:tr>
              <a:tr h="161925">
                <a:tc>
                  <a:txBody>
                    <a:bodyPr/>
                    <a:lstStyle/>
                    <a:p>
                      <a:pPr algn="l">
                        <a:spcAft>
                          <a:spcPts val="600"/>
                        </a:spcAft>
                      </a:pPr>
                      <a:r>
                        <a:rPr lang="en-US" sz="1200">
                          <a:effectLst/>
                        </a:rPr>
                        <a:t> </a:t>
                      </a:r>
                      <a:endParaRPr lang="en-US" sz="1200">
                        <a:effectLst/>
                        <a:latin typeface="Arial"/>
                        <a:ea typeface="Times New Roman"/>
                      </a:endParaRPr>
                    </a:p>
                  </a:txBody>
                  <a:tcPr marL="0" marR="0" marT="0" marB="0"/>
                </a:tc>
                <a:tc>
                  <a:txBody>
                    <a:bodyPr/>
                    <a:lstStyle/>
                    <a:p>
                      <a:pPr algn="l">
                        <a:spcAft>
                          <a:spcPts val="600"/>
                        </a:spcAft>
                      </a:pPr>
                      <a:r>
                        <a:rPr lang="de-DE" sz="1200">
                          <a:effectLst/>
                        </a:rPr>
                        <a:t>Operator interfaces</a:t>
                      </a:r>
                      <a:endParaRPr lang="en-US" sz="1200">
                        <a:effectLst/>
                        <a:latin typeface="Arial"/>
                        <a:ea typeface="Times New Roman"/>
                      </a:endParaRPr>
                    </a:p>
                  </a:txBody>
                  <a:tcPr marL="0" marR="0" marT="0" marB="0"/>
                </a:tc>
                <a:tc>
                  <a:txBody>
                    <a:bodyPr/>
                    <a:lstStyle/>
                    <a:p>
                      <a:pPr algn="l">
                        <a:spcAft>
                          <a:spcPts val="600"/>
                        </a:spcAft>
                      </a:pPr>
                      <a:r>
                        <a:rPr lang="de-DE" sz="1200">
                          <a:effectLst/>
                        </a:rPr>
                        <a:t>Joystick</a:t>
                      </a:r>
                      <a:endParaRPr lang="en-US" sz="1200">
                        <a:effectLst/>
                        <a:latin typeface="Arial"/>
                        <a:ea typeface="Times New Roman"/>
                      </a:endParaRPr>
                    </a:p>
                  </a:txBody>
                  <a:tcPr marL="0" marR="0" marT="0" marB="0"/>
                </a:tc>
                <a:tc>
                  <a:txBody>
                    <a:bodyPr/>
                    <a:lstStyle/>
                    <a:p>
                      <a:pPr algn="l">
                        <a:spcAft>
                          <a:spcPts val="600"/>
                        </a:spcAft>
                      </a:pPr>
                      <a:r>
                        <a:rPr lang="de-DE" sz="1200">
                          <a:effectLst/>
                        </a:rPr>
                        <a:t>Emerging Multi-Function Consoles</a:t>
                      </a:r>
                      <a:endParaRPr lang="en-US" sz="1200">
                        <a:effectLst/>
                        <a:latin typeface="Arial"/>
                        <a:ea typeface="Times New Roman"/>
                      </a:endParaRPr>
                    </a:p>
                  </a:txBody>
                  <a:tcPr marL="0" marR="0" marT="0" marB="0"/>
                </a:tc>
              </a:tr>
              <a:tr h="149365">
                <a:tc>
                  <a:txBody>
                    <a:bodyPr/>
                    <a:lstStyle/>
                    <a:p>
                      <a:pPr algn="l">
                        <a:spcAft>
                          <a:spcPts val="600"/>
                        </a:spcAft>
                      </a:pPr>
                      <a:r>
                        <a:rPr lang="de-DE" sz="1200">
                          <a:effectLst/>
                        </a:rPr>
                        <a:t> </a:t>
                      </a:r>
                      <a:endParaRPr lang="en-US" sz="1200">
                        <a:effectLst/>
                        <a:latin typeface="Arial"/>
                        <a:ea typeface="Times New Roman"/>
                      </a:endParaRPr>
                    </a:p>
                  </a:txBody>
                  <a:tcPr marL="0" marR="0" marT="0" marB="0"/>
                </a:tc>
                <a:tc>
                  <a:txBody>
                    <a:bodyPr/>
                    <a:lstStyle/>
                    <a:p>
                      <a:pPr algn="l">
                        <a:spcAft>
                          <a:spcPts val="600"/>
                        </a:spcAft>
                      </a:pPr>
                      <a:r>
                        <a:rPr lang="de-DE" sz="1200">
                          <a:effectLst/>
                        </a:rPr>
                        <a:t> </a:t>
                      </a:r>
                      <a:endParaRPr lang="en-US" sz="1200">
                        <a:effectLst/>
                        <a:latin typeface="Arial"/>
                        <a:ea typeface="Times New Roman"/>
                      </a:endParaRPr>
                    </a:p>
                  </a:txBody>
                  <a:tcPr marL="0" marR="0" marT="0" marB="0"/>
                </a:tc>
                <a:tc>
                  <a:txBody>
                    <a:bodyPr/>
                    <a:lstStyle/>
                    <a:p>
                      <a:pPr algn="l">
                        <a:spcAft>
                          <a:spcPts val="600"/>
                        </a:spcAft>
                      </a:pPr>
                      <a:r>
                        <a:rPr lang="de-DE" sz="1200">
                          <a:effectLst/>
                        </a:rPr>
                        <a:t>Panel PC</a:t>
                      </a:r>
                      <a:endParaRPr lang="en-US" sz="1200">
                        <a:effectLst/>
                        <a:latin typeface="Arial"/>
                        <a:ea typeface="Times New Roman"/>
                      </a:endParaRPr>
                    </a:p>
                  </a:txBody>
                  <a:tcPr marL="0" marR="0" marT="0" marB="0"/>
                </a:tc>
                <a:tc>
                  <a:txBody>
                    <a:bodyPr/>
                    <a:lstStyle/>
                    <a:p>
                      <a:pPr marL="0" algn="l" defTabSz="914400" rtl="0" eaLnBrk="1" latinLnBrk="0" hangingPunct="1">
                        <a:spcAft>
                          <a:spcPts val="600"/>
                        </a:spcAft>
                      </a:pPr>
                      <a:endParaRPr lang="en-US" sz="1200" kern="1200">
                        <a:solidFill>
                          <a:schemeClr val="dk1"/>
                        </a:solidFill>
                        <a:effectLst/>
                        <a:latin typeface="+mn-lt"/>
                        <a:ea typeface="+mn-ea"/>
                        <a:cs typeface="+mn-cs"/>
                      </a:endParaRPr>
                    </a:p>
                  </a:txBody>
                  <a:tcPr marL="0" marR="0" marT="0" marB="0"/>
                </a:tc>
              </a:tr>
              <a:tr h="0">
                <a:tc>
                  <a:txBody>
                    <a:bodyPr/>
                    <a:lstStyle/>
                    <a:p>
                      <a:pPr algn="l">
                        <a:spcAft>
                          <a:spcPts val="600"/>
                        </a:spcAft>
                      </a:pPr>
                      <a:r>
                        <a:rPr lang="de-DE" sz="1200">
                          <a:effectLst/>
                        </a:rPr>
                        <a:t> </a:t>
                      </a:r>
                      <a:endParaRPr lang="en-US" sz="1200">
                        <a:effectLst/>
                        <a:latin typeface="Arial"/>
                        <a:ea typeface="Times New Roman"/>
                      </a:endParaRPr>
                    </a:p>
                  </a:txBody>
                  <a:tcPr marL="0" marR="0" marT="0" marB="0"/>
                </a:tc>
                <a:tc>
                  <a:txBody>
                    <a:bodyPr/>
                    <a:lstStyle/>
                    <a:p>
                      <a:pPr algn="l">
                        <a:spcAft>
                          <a:spcPts val="600"/>
                        </a:spcAft>
                      </a:pPr>
                      <a:r>
                        <a:rPr lang="de-DE" sz="1200">
                          <a:effectLst/>
                        </a:rPr>
                        <a:t>Storage</a:t>
                      </a:r>
                      <a:endParaRPr lang="en-US" sz="1200">
                        <a:effectLst/>
                        <a:latin typeface="Arial"/>
                        <a:ea typeface="Times New Roman"/>
                      </a:endParaRPr>
                    </a:p>
                  </a:txBody>
                  <a:tcPr marL="0" marR="0" marT="0" marB="0"/>
                </a:tc>
                <a:tc>
                  <a:txBody>
                    <a:bodyPr/>
                    <a:lstStyle/>
                    <a:p>
                      <a:pPr algn="l">
                        <a:spcAft>
                          <a:spcPts val="600"/>
                        </a:spcAft>
                      </a:pPr>
                      <a:r>
                        <a:rPr lang="de-DE" sz="1200">
                          <a:effectLst/>
                        </a:rPr>
                        <a:t>SSD memory (Flash).</a:t>
                      </a:r>
                      <a:endParaRPr lang="en-US" sz="1200">
                        <a:effectLst/>
                        <a:latin typeface="Arial"/>
                        <a:ea typeface="Times New Roman"/>
                      </a:endParaRPr>
                    </a:p>
                  </a:txBody>
                  <a:tcPr marL="0" marR="0" marT="0" marB="0"/>
                </a:tc>
                <a:tc>
                  <a:txBody>
                    <a:bodyPr/>
                    <a:lstStyle/>
                    <a:p>
                      <a:pPr marL="0" algn="l" defTabSz="914400" rtl="0" eaLnBrk="1" latinLnBrk="0" hangingPunct="1">
                        <a:spcAft>
                          <a:spcPts val="600"/>
                        </a:spcAft>
                      </a:pPr>
                      <a:endParaRPr lang="en-US" sz="1200" kern="1200">
                        <a:solidFill>
                          <a:schemeClr val="dk1"/>
                        </a:solidFill>
                        <a:effectLst/>
                        <a:latin typeface="+mn-lt"/>
                        <a:ea typeface="+mn-ea"/>
                        <a:cs typeface="+mn-cs"/>
                      </a:endParaRPr>
                    </a:p>
                  </a:txBody>
                  <a:tcPr marL="0" marR="0" marT="0" marB="0"/>
                </a:tc>
              </a:tr>
              <a:tr h="161925">
                <a:tc>
                  <a:txBody>
                    <a:bodyPr/>
                    <a:lstStyle/>
                    <a:p>
                      <a:pPr algn="l">
                        <a:spcAft>
                          <a:spcPts val="600"/>
                        </a:spcAft>
                      </a:pPr>
                      <a:r>
                        <a:rPr lang="de-DE" sz="1200">
                          <a:effectLst/>
                        </a:rPr>
                        <a:t> </a:t>
                      </a:r>
                      <a:endParaRPr lang="en-US" sz="1200">
                        <a:effectLst/>
                        <a:latin typeface="Arial"/>
                        <a:ea typeface="Times New Roman"/>
                      </a:endParaRPr>
                    </a:p>
                  </a:txBody>
                  <a:tcPr marL="0" marR="0" marT="0" marB="0"/>
                </a:tc>
                <a:tc>
                  <a:txBody>
                    <a:bodyPr/>
                    <a:lstStyle/>
                    <a:p>
                      <a:pPr algn="l">
                        <a:spcAft>
                          <a:spcPts val="600"/>
                        </a:spcAft>
                      </a:pPr>
                      <a:r>
                        <a:rPr lang="de-DE" sz="1200">
                          <a:effectLst/>
                        </a:rPr>
                        <a:t>Device IO </a:t>
                      </a:r>
                      <a:endParaRPr lang="en-US" sz="1200">
                        <a:effectLst/>
                        <a:latin typeface="Arial"/>
                        <a:ea typeface="Times New Roman"/>
                      </a:endParaRPr>
                    </a:p>
                  </a:txBody>
                  <a:tcPr marL="0" marR="0" marT="0" marB="0"/>
                </a:tc>
                <a:tc>
                  <a:txBody>
                    <a:bodyPr/>
                    <a:lstStyle/>
                    <a:p>
                      <a:pPr algn="l">
                        <a:spcAft>
                          <a:spcPts val="600"/>
                        </a:spcAft>
                      </a:pPr>
                      <a:r>
                        <a:rPr lang="de-DE" sz="1200">
                          <a:effectLst/>
                        </a:rPr>
                        <a:t>CANBus (J1939 or CANOpen).</a:t>
                      </a:r>
                      <a:endParaRPr lang="en-US" sz="1200">
                        <a:effectLst/>
                        <a:latin typeface="Arial"/>
                        <a:ea typeface="Times New Roman"/>
                      </a:endParaRPr>
                    </a:p>
                  </a:txBody>
                  <a:tcPr marL="0" marR="0" marT="0" marB="0"/>
                </a:tc>
                <a:tc>
                  <a:txBody>
                    <a:bodyPr/>
                    <a:lstStyle/>
                    <a:p>
                      <a:pPr marL="0" algn="l" defTabSz="914400" rtl="0" eaLnBrk="1" latinLnBrk="0" hangingPunct="1">
                        <a:spcAft>
                          <a:spcPts val="600"/>
                        </a:spcAft>
                      </a:pPr>
                      <a:r>
                        <a:rPr lang="de-DE" sz="1200" kern="1200">
                          <a:solidFill>
                            <a:schemeClr val="dk1"/>
                          </a:solidFill>
                          <a:effectLst/>
                          <a:latin typeface="+mn-lt"/>
                          <a:ea typeface="+mn-ea"/>
                          <a:cs typeface="+mn-cs"/>
                        </a:rPr>
                        <a:t>More Ethernet</a:t>
                      </a:r>
                      <a:endParaRPr lang="en-US" sz="1200" kern="1200">
                        <a:solidFill>
                          <a:schemeClr val="dk1"/>
                        </a:solidFill>
                        <a:effectLst/>
                        <a:latin typeface="+mn-lt"/>
                        <a:ea typeface="+mn-ea"/>
                        <a:cs typeface="+mn-cs"/>
                      </a:endParaRPr>
                    </a:p>
                  </a:txBody>
                  <a:tcPr marL="0" marR="0" marT="0" marB="0"/>
                </a:tc>
              </a:tr>
              <a:tr h="171450">
                <a:tc>
                  <a:txBody>
                    <a:bodyPr/>
                    <a:lstStyle/>
                    <a:p>
                      <a:pPr algn="l">
                        <a:spcAft>
                          <a:spcPts val="600"/>
                        </a:spcAft>
                      </a:pPr>
                      <a:r>
                        <a:rPr lang="de-DE" sz="1200">
                          <a:effectLst/>
                        </a:rPr>
                        <a:t> </a:t>
                      </a:r>
                      <a:endParaRPr lang="en-US" sz="1200">
                        <a:effectLst/>
                        <a:latin typeface="Arial"/>
                        <a:ea typeface="Times New Roman"/>
                      </a:endParaRPr>
                    </a:p>
                  </a:txBody>
                  <a:tcPr marL="0" marR="0" marT="0" marB="0"/>
                </a:tc>
                <a:tc>
                  <a:txBody>
                    <a:bodyPr/>
                    <a:lstStyle/>
                    <a:p>
                      <a:pPr algn="l">
                        <a:spcAft>
                          <a:spcPts val="600"/>
                        </a:spcAft>
                      </a:pPr>
                      <a:r>
                        <a:rPr lang="de-DE" sz="1200">
                          <a:effectLst/>
                        </a:rPr>
                        <a:t> </a:t>
                      </a:r>
                      <a:endParaRPr lang="en-US" sz="1200">
                        <a:effectLst/>
                        <a:latin typeface="Arial"/>
                        <a:ea typeface="Times New Roman"/>
                      </a:endParaRPr>
                    </a:p>
                  </a:txBody>
                  <a:tcPr marL="0" marR="0" marT="0" marB="0"/>
                </a:tc>
                <a:tc>
                  <a:txBody>
                    <a:bodyPr/>
                    <a:lstStyle/>
                    <a:p>
                      <a:pPr algn="l">
                        <a:spcAft>
                          <a:spcPts val="600"/>
                        </a:spcAft>
                      </a:pPr>
                      <a:r>
                        <a:rPr lang="de-DE" sz="1200">
                          <a:effectLst/>
                        </a:rPr>
                        <a:t>Ethernet</a:t>
                      </a:r>
                      <a:endParaRPr lang="en-US" sz="1200">
                        <a:effectLst/>
                        <a:latin typeface="Arial"/>
                        <a:ea typeface="Times New Roman"/>
                      </a:endParaRPr>
                    </a:p>
                  </a:txBody>
                  <a:tcPr marL="0" marR="0" marT="0" marB="0"/>
                </a:tc>
                <a:tc>
                  <a:txBody>
                    <a:bodyPr/>
                    <a:lstStyle/>
                    <a:p>
                      <a:pPr marL="0" algn="l" defTabSz="914400" rtl="0" eaLnBrk="1" latinLnBrk="0" hangingPunct="1">
                        <a:spcAft>
                          <a:spcPts val="600"/>
                        </a:spcAft>
                      </a:pPr>
                      <a:endParaRPr lang="en-US" sz="1200" kern="1200">
                        <a:solidFill>
                          <a:schemeClr val="dk1"/>
                        </a:solidFill>
                        <a:effectLst/>
                        <a:latin typeface="+mn-lt"/>
                        <a:ea typeface="+mn-ea"/>
                        <a:cs typeface="+mn-cs"/>
                      </a:endParaRPr>
                    </a:p>
                  </a:txBody>
                  <a:tcPr marL="0" marR="0" marT="0" marB="0"/>
                </a:tc>
              </a:tr>
              <a:tr h="171450">
                <a:tc>
                  <a:txBody>
                    <a:bodyPr/>
                    <a:lstStyle/>
                    <a:p>
                      <a:pPr algn="l">
                        <a:spcAft>
                          <a:spcPts val="600"/>
                        </a:spcAft>
                      </a:pPr>
                      <a:r>
                        <a:rPr lang="de-DE" sz="1200">
                          <a:effectLst/>
                        </a:rPr>
                        <a:t>Operating system</a:t>
                      </a:r>
                      <a:endParaRPr lang="en-US" sz="1200">
                        <a:effectLst/>
                        <a:latin typeface="Arial"/>
                        <a:ea typeface="Times New Roman"/>
                      </a:endParaRPr>
                    </a:p>
                  </a:txBody>
                  <a:tcPr marL="0" marR="0" marT="0" marB="0"/>
                </a:tc>
                <a:tc>
                  <a:txBody>
                    <a:bodyPr/>
                    <a:lstStyle/>
                    <a:p>
                      <a:pPr algn="l">
                        <a:spcAft>
                          <a:spcPts val="600"/>
                        </a:spcAft>
                      </a:pPr>
                      <a:r>
                        <a:rPr lang="de-DE" sz="1200">
                          <a:effectLst/>
                        </a:rPr>
                        <a:t>OS for console</a:t>
                      </a:r>
                      <a:endParaRPr lang="en-US" sz="1200">
                        <a:effectLst/>
                        <a:latin typeface="Arial"/>
                        <a:ea typeface="Times New Roman"/>
                      </a:endParaRPr>
                    </a:p>
                  </a:txBody>
                  <a:tcPr marL="0" marR="0" marT="0" marB="0"/>
                </a:tc>
                <a:tc>
                  <a:txBody>
                    <a:bodyPr/>
                    <a:lstStyle/>
                    <a:p>
                      <a:pPr algn="l">
                        <a:spcAft>
                          <a:spcPts val="600"/>
                        </a:spcAft>
                      </a:pPr>
                      <a:r>
                        <a:rPr lang="de-DE" sz="1200">
                          <a:effectLst/>
                        </a:rPr>
                        <a:t>Windows</a:t>
                      </a:r>
                      <a:endParaRPr lang="en-US" sz="1200">
                        <a:effectLst/>
                        <a:latin typeface="Arial"/>
                        <a:ea typeface="Times New Roman"/>
                      </a:endParaRPr>
                    </a:p>
                  </a:txBody>
                  <a:tcPr marL="0" marR="0" marT="0" marB="0"/>
                </a:tc>
                <a:tc>
                  <a:txBody>
                    <a:bodyPr/>
                    <a:lstStyle/>
                    <a:p>
                      <a:pPr marL="0" algn="l" defTabSz="914400" rtl="0" eaLnBrk="1" latinLnBrk="0" hangingPunct="1">
                        <a:spcAft>
                          <a:spcPts val="600"/>
                        </a:spcAft>
                      </a:pPr>
                      <a:endParaRPr lang="en-US" sz="1200" kern="1200">
                        <a:solidFill>
                          <a:schemeClr val="dk1"/>
                        </a:solidFill>
                        <a:effectLst/>
                        <a:latin typeface="+mn-lt"/>
                        <a:ea typeface="+mn-ea"/>
                        <a:cs typeface="+mn-cs"/>
                      </a:endParaRPr>
                    </a:p>
                  </a:txBody>
                  <a:tcPr marL="0" marR="0" marT="0" marB="0"/>
                </a:tc>
              </a:tr>
              <a:tr h="171450">
                <a:tc>
                  <a:txBody>
                    <a:bodyPr/>
                    <a:lstStyle/>
                    <a:p>
                      <a:pPr algn="l">
                        <a:spcAft>
                          <a:spcPts val="600"/>
                        </a:spcAft>
                      </a:pPr>
                      <a:r>
                        <a:rPr lang="de-DE" sz="1200">
                          <a:effectLst/>
                        </a:rPr>
                        <a:t> </a:t>
                      </a:r>
                      <a:endParaRPr lang="en-US" sz="1200">
                        <a:effectLst/>
                        <a:latin typeface="Arial"/>
                        <a:ea typeface="Times New Roman"/>
                      </a:endParaRPr>
                    </a:p>
                  </a:txBody>
                  <a:tcPr marL="0" marR="0" marT="0" marB="0"/>
                </a:tc>
                <a:tc>
                  <a:txBody>
                    <a:bodyPr/>
                    <a:lstStyle/>
                    <a:p>
                      <a:pPr algn="l">
                        <a:spcAft>
                          <a:spcPts val="600"/>
                        </a:spcAft>
                      </a:pPr>
                      <a:r>
                        <a:rPr lang="en-US" sz="1200">
                          <a:effectLst/>
                        </a:rPr>
                        <a:t>OS for embedded computer or effectors</a:t>
                      </a:r>
                      <a:endParaRPr lang="en-US" sz="1200">
                        <a:effectLst/>
                        <a:latin typeface="Arial"/>
                        <a:ea typeface="Times New Roman"/>
                      </a:endParaRPr>
                    </a:p>
                  </a:txBody>
                  <a:tcPr marL="0" marR="0" marT="0" marB="0"/>
                </a:tc>
                <a:tc>
                  <a:txBody>
                    <a:bodyPr/>
                    <a:lstStyle/>
                    <a:p>
                      <a:pPr algn="l">
                        <a:spcAft>
                          <a:spcPts val="600"/>
                        </a:spcAft>
                      </a:pPr>
                      <a:r>
                        <a:rPr lang="de-DE" sz="1200">
                          <a:effectLst/>
                        </a:rPr>
                        <a:t>Linux</a:t>
                      </a:r>
                      <a:endParaRPr lang="en-US" sz="1200">
                        <a:effectLst/>
                        <a:latin typeface="Arial"/>
                        <a:ea typeface="Times New Roman"/>
                      </a:endParaRPr>
                    </a:p>
                  </a:txBody>
                  <a:tcPr marL="0" marR="0" marT="0" marB="0"/>
                </a:tc>
                <a:tc>
                  <a:txBody>
                    <a:bodyPr/>
                    <a:lstStyle/>
                    <a:p>
                      <a:pPr marL="0" algn="l" defTabSz="914400" rtl="0" eaLnBrk="1" latinLnBrk="0" hangingPunct="1">
                        <a:spcAft>
                          <a:spcPts val="600"/>
                        </a:spcAft>
                      </a:pPr>
                      <a:r>
                        <a:rPr lang="de-DE" sz="1200" kern="1200">
                          <a:solidFill>
                            <a:schemeClr val="dk1"/>
                          </a:solidFill>
                          <a:effectLst/>
                          <a:latin typeface="+mn-lt"/>
                          <a:ea typeface="+mn-ea"/>
                          <a:cs typeface="+mn-cs"/>
                        </a:rPr>
                        <a:t>Towards Linux</a:t>
                      </a:r>
                      <a:endParaRPr lang="en-US" sz="1200" kern="1200">
                        <a:solidFill>
                          <a:schemeClr val="dk1"/>
                        </a:solidFill>
                        <a:effectLst/>
                        <a:latin typeface="+mn-lt"/>
                        <a:ea typeface="+mn-ea"/>
                        <a:cs typeface="+mn-cs"/>
                      </a:endParaRPr>
                    </a:p>
                  </a:txBody>
                  <a:tcPr marL="0" marR="0" marT="0" marB="0"/>
                </a:tc>
              </a:tr>
              <a:tr h="171450">
                <a:tc>
                  <a:txBody>
                    <a:bodyPr/>
                    <a:lstStyle/>
                    <a:p>
                      <a:pPr algn="l">
                        <a:spcAft>
                          <a:spcPts val="600"/>
                        </a:spcAft>
                      </a:pPr>
                      <a:r>
                        <a:rPr lang="de-DE" sz="1200">
                          <a:effectLst/>
                        </a:rPr>
                        <a:t> </a:t>
                      </a:r>
                      <a:endParaRPr lang="en-US" sz="1200">
                        <a:effectLst/>
                        <a:latin typeface="Arial"/>
                        <a:ea typeface="Times New Roman"/>
                      </a:endParaRPr>
                    </a:p>
                  </a:txBody>
                  <a:tcPr marL="0" marR="0" marT="0" marB="0"/>
                </a:tc>
                <a:tc>
                  <a:txBody>
                    <a:bodyPr/>
                    <a:lstStyle/>
                    <a:p>
                      <a:pPr algn="l">
                        <a:spcAft>
                          <a:spcPts val="600"/>
                        </a:spcAft>
                      </a:pPr>
                      <a:r>
                        <a:rPr lang="de-DE" sz="1200">
                          <a:effectLst/>
                        </a:rPr>
                        <a:t>Hypervisor</a:t>
                      </a:r>
                      <a:endParaRPr lang="en-US" sz="1200">
                        <a:effectLst/>
                        <a:latin typeface="Arial"/>
                        <a:ea typeface="Times New Roman"/>
                      </a:endParaRPr>
                    </a:p>
                  </a:txBody>
                  <a:tcPr marL="0" marR="0" marT="0" marB="0"/>
                </a:tc>
                <a:tc>
                  <a:txBody>
                    <a:bodyPr/>
                    <a:lstStyle/>
                    <a:p>
                      <a:pPr algn="l">
                        <a:spcAft>
                          <a:spcPts val="600"/>
                        </a:spcAft>
                      </a:pPr>
                      <a:r>
                        <a:rPr lang="de-DE" sz="1200">
                          <a:effectLst/>
                        </a:rPr>
                        <a:t>VMWare</a:t>
                      </a:r>
                      <a:endParaRPr lang="en-US" sz="1200">
                        <a:effectLst/>
                        <a:latin typeface="Arial"/>
                        <a:ea typeface="Times New Roman"/>
                      </a:endParaRPr>
                    </a:p>
                  </a:txBody>
                  <a:tcPr marL="0" marR="0" marT="0" marB="0"/>
                </a:tc>
                <a:tc>
                  <a:txBody>
                    <a:bodyPr/>
                    <a:lstStyle/>
                    <a:p>
                      <a:pPr marL="0" algn="l" defTabSz="914400" rtl="0" eaLnBrk="1" latinLnBrk="0" hangingPunct="1">
                        <a:spcAft>
                          <a:spcPts val="600"/>
                        </a:spcAft>
                      </a:pPr>
                      <a:endParaRPr lang="en-US" sz="1200" kern="1200">
                        <a:solidFill>
                          <a:schemeClr val="dk1"/>
                        </a:solidFill>
                        <a:effectLst/>
                        <a:latin typeface="+mn-lt"/>
                        <a:ea typeface="+mn-ea"/>
                        <a:cs typeface="+mn-cs"/>
                      </a:endParaRPr>
                    </a:p>
                  </a:txBody>
                  <a:tcPr marL="0" marR="0" marT="0" marB="0"/>
                </a:tc>
              </a:tr>
              <a:tr h="171450">
                <a:tc>
                  <a:txBody>
                    <a:bodyPr/>
                    <a:lstStyle/>
                    <a:p>
                      <a:pPr algn="l">
                        <a:spcAft>
                          <a:spcPts val="600"/>
                        </a:spcAft>
                      </a:pPr>
                      <a:r>
                        <a:rPr lang="de-DE" sz="1200">
                          <a:effectLst/>
                        </a:rPr>
                        <a:t>Middleware</a:t>
                      </a:r>
                      <a:endParaRPr lang="en-US" sz="1200">
                        <a:effectLst/>
                        <a:latin typeface="Arial"/>
                        <a:ea typeface="Times New Roman"/>
                      </a:endParaRPr>
                    </a:p>
                  </a:txBody>
                  <a:tcPr marL="0" marR="0" marT="0" marB="0"/>
                </a:tc>
                <a:tc>
                  <a:txBody>
                    <a:bodyPr/>
                    <a:lstStyle/>
                    <a:p>
                      <a:pPr algn="l">
                        <a:spcAft>
                          <a:spcPts val="600"/>
                        </a:spcAft>
                      </a:pPr>
                      <a:r>
                        <a:rPr lang="de-DE" sz="1200">
                          <a:effectLst/>
                        </a:rPr>
                        <a:t>DDS, CCM, SOA, etc</a:t>
                      </a:r>
                      <a:endParaRPr lang="en-US" sz="1200">
                        <a:effectLst/>
                        <a:latin typeface="Arial"/>
                        <a:ea typeface="Times New Roman"/>
                      </a:endParaRPr>
                    </a:p>
                  </a:txBody>
                  <a:tcPr marL="0" marR="0" marT="0" marB="0"/>
                </a:tc>
                <a:tc>
                  <a:txBody>
                    <a:bodyPr/>
                    <a:lstStyle/>
                    <a:p>
                      <a:pPr algn="l">
                        <a:spcAft>
                          <a:spcPts val="600"/>
                        </a:spcAft>
                      </a:pPr>
                      <a:r>
                        <a:rPr lang="de-DE" sz="1200">
                          <a:effectLst/>
                        </a:rPr>
                        <a:t>DDS</a:t>
                      </a:r>
                      <a:endParaRPr lang="en-US" sz="1200">
                        <a:effectLst/>
                        <a:latin typeface="Arial"/>
                        <a:ea typeface="Times New Roman"/>
                      </a:endParaRPr>
                    </a:p>
                  </a:txBody>
                  <a:tcPr marL="0" marR="0" marT="0" marB="0"/>
                </a:tc>
                <a:tc>
                  <a:txBody>
                    <a:bodyPr/>
                    <a:lstStyle/>
                    <a:p>
                      <a:pPr marL="0" algn="l" defTabSz="914400" rtl="0" eaLnBrk="1" latinLnBrk="0" hangingPunct="1">
                        <a:spcAft>
                          <a:spcPts val="600"/>
                        </a:spcAft>
                      </a:pPr>
                      <a:endParaRPr lang="en-US" sz="1200" kern="1200">
                        <a:solidFill>
                          <a:schemeClr val="dk1"/>
                        </a:solidFill>
                        <a:effectLst/>
                        <a:latin typeface="+mn-lt"/>
                        <a:ea typeface="+mn-ea"/>
                        <a:cs typeface="+mn-cs"/>
                      </a:endParaRPr>
                    </a:p>
                  </a:txBody>
                  <a:tcPr marL="0" marR="0" marT="0" marB="0"/>
                </a:tc>
              </a:tr>
              <a:tr h="171450">
                <a:tc>
                  <a:txBody>
                    <a:bodyPr/>
                    <a:lstStyle/>
                    <a:p>
                      <a:pPr algn="l">
                        <a:spcAft>
                          <a:spcPts val="600"/>
                        </a:spcAft>
                      </a:pPr>
                      <a:r>
                        <a:rPr lang="de-DE" sz="1200">
                          <a:effectLst/>
                        </a:rPr>
                        <a:t>Network Infrastructure</a:t>
                      </a:r>
                      <a:endParaRPr lang="en-US" sz="1200">
                        <a:effectLst/>
                        <a:latin typeface="Arial"/>
                        <a:ea typeface="Times New Roman"/>
                      </a:endParaRPr>
                    </a:p>
                  </a:txBody>
                  <a:tcPr marL="0" marR="0" marT="0" marB="0"/>
                </a:tc>
                <a:tc>
                  <a:txBody>
                    <a:bodyPr/>
                    <a:lstStyle/>
                    <a:p>
                      <a:pPr algn="l">
                        <a:spcAft>
                          <a:spcPts val="600"/>
                        </a:spcAft>
                      </a:pPr>
                      <a:r>
                        <a:rPr lang="de-DE" sz="1200">
                          <a:effectLst/>
                        </a:rPr>
                        <a:t>Data network infrastructure</a:t>
                      </a:r>
                      <a:endParaRPr lang="en-US" sz="1200">
                        <a:effectLst/>
                        <a:latin typeface="Arial"/>
                        <a:ea typeface="Times New Roman"/>
                      </a:endParaRPr>
                    </a:p>
                  </a:txBody>
                  <a:tcPr marL="0" marR="0" marT="0" marB="0"/>
                </a:tc>
                <a:tc>
                  <a:txBody>
                    <a:bodyPr/>
                    <a:lstStyle/>
                    <a:p>
                      <a:pPr algn="l">
                        <a:spcAft>
                          <a:spcPts val="600"/>
                        </a:spcAft>
                      </a:pPr>
                      <a:r>
                        <a:rPr lang="de-DE" sz="1200">
                          <a:effectLst/>
                        </a:rPr>
                        <a:t>Gigabit Etherent</a:t>
                      </a:r>
                      <a:endParaRPr lang="en-US" sz="1200">
                        <a:effectLst/>
                        <a:latin typeface="Arial"/>
                        <a:ea typeface="Times New Roman"/>
                      </a:endParaRPr>
                    </a:p>
                  </a:txBody>
                  <a:tcPr marL="0" marR="0" marT="0" marB="0"/>
                </a:tc>
                <a:tc>
                  <a:txBody>
                    <a:bodyPr/>
                    <a:lstStyle/>
                    <a:p>
                      <a:pPr marL="0" algn="l" defTabSz="914400" rtl="0" eaLnBrk="1" latinLnBrk="0" hangingPunct="1">
                        <a:spcAft>
                          <a:spcPts val="600"/>
                        </a:spcAft>
                      </a:pPr>
                      <a:r>
                        <a:rPr lang="de-DE" sz="1200" kern="1200">
                          <a:solidFill>
                            <a:schemeClr val="dk1"/>
                          </a:solidFill>
                          <a:effectLst/>
                          <a:latin typeface="+mn-lt"/>
                          <a:ea typeface="+mn-ea"/>
                          <a:cs typeface="+mn-cs"/>
                        </a:rPr>
                        <a:t>10Gigabit Etherent</a:t>
                      </a:r>
                      <a:endParaRPr lang="en-US" sz="1200" kern="1200">
                        <a:solidFill>
                          <a:schemeClr val="dk1"/>
                        </a:solidFill>
                        <a:effectLst/>
                        <a:latin typeface="+mn-lt"/>
                        <a:ea typeface="+mn-ea"/>
                        <a:cs typeface="+mn-cs"/>
                      </a:endParaRPr>
                    </a:p>
                  </a:txBody>
                  <a:tcPr marL="0" marR="0" marT="0" marB="0"/>
                </a:tc>
              </a:tr>
              <a:tr h="171450">
                <a:tc>
                  <a:txBody>
                    <a:bodyPr/>
                    <a:lstStyle/>
                    <a:p>
                      <a:pPr algn="l">
                        <a:spcAft>
                          <a:spcPts val="600"/>
                        </a:spcAft>
                      </a:pPr>
                      <a:r>
                        <a:rPr lang="de-DE" sz="1200">
                          <a:effectLst/>
                        </a:rPr>
                        <a:t> </a:t>
                      </a:r>
                      <a:endParaRPr lang="en-US" sz="1200">
                        <a:effectLst/>
                        <a:latin typeface="Arial"/>
                        <a:ea typeface="Times New Roman"/>
                      </a:endParaRPr>
                    </a:p>
                  </a:txBody>
                  <a:tcPr marL="0" marR="0" marT="0" marB="0"/>
                </a:tc>
                <a:tc>
                  <a:txBody>
                    <a:bodyPr/>
                    <a:lstStyle/>
                    <a:p>
                      <a:pPr algn="l">
                        <a:spcAft>
                          <a:spcPts val="600"/>
                        </a:spcAft>
                      </a:pPr>
                      <a:r>
                        <a:rPr lang="de-DE" sz="1200">
                          <a:effectLst/>
                        </a:rPr>
                        <a:t>Audio network infrastructure</a:t>
                      </a:r>
                      <a:endParaRPr lang="en-US" sz="1200">
                        <a:effectLst/>
                        <a:latin typeface="Arial"/>
                        <a:ea typeface="Times New Roman"/>
                      </a:endParaRPr>
                    </a:p>
                  </a:txBody>
                  <a:tcPr marL="0" marR="0" marT="0" marB="0"/>
                </a:tc>
                <a:tc>
                  <a:txBody>
                    <a:bodyPr/>
                    <a:lstStyle/>
                    <a:p>
                      <a:pPr algn="l">
                        <a:spcAft>
                          <a:spcPts val="600"/>
                        </a:spcAft>
                      </a:pPr>
                      <a:r>
                        <a:rPr lang="de-DE" sz="1200">
                          <a:effectLst/>
                        </a:rPr>
                        <a:t>VoIP</a:t>
                      </a:r>
                      <a:endParaRPr lang="en-US" sz="1200">
                        <a:effectLst/>
                        <a:latin typeface="Arial"/>
                        <a:ea typeface="Times New Roman"/>
                      </a:endParaRPr>
                    </a:p>
                  </a:txBody>
                  <a:tcPr marL="0" marR="0" marT="0" marB="0"/>
                </a:tc>
                <a:tc>
                  <a:txBody>
                    <a:bodyPr/>
                    <a:lstStyle/>
                    <a:p>
                      <a:pPr marL="0" algn="l" defTabSz="914400" rtl="0" eaLnBrk="1" latinLnBrk="0" hangingPunct="1">
                        <a:spcAft>
                          <a:spcPts val="600"/>
                        </a:spcAft>
                      </a:pPr>
                      <a:endParaRPr lang="en-US" sz="1200" kern="1200">
                        <a:solidFill>
                          <a:schemeClr val="dk1"/>
                        </a:solidFill>
                        <a:effectLst/>
                        <a:latin typeface="+mn-lt"/>
                        <a:ea typeface="+mn-ea"/>
                        <a:cs typeface="+mn-cs"/>
                      </a:endParaRPr>
                    </a:p>
                  </a:txBody>
                  <a:tcPr marL="0" marR="0" marT="0" marB="0"/>
                </a:tc>
              </a:tr>
              <a:tr h="171450">
                <a:tc>
                  <a:txBody>
                    <a:bodyPr/>
                    <a:lstStyle/>
                    <a:p>
                      <a:pPr algn="l">
                        <a:spcAft>
                          <a:spcPts val="600"/>
                        </a:spcAft>
                      </a:pPr>
                      <a:r>
                        <a:rPr lang="de-DE" sz="1200">
                          <a:effectLst/>
                        </a:rPr>
                        <a:t> </a:t>
                      </a:r>
                      <a:endParaRPr lang="en-US" sz="1200">
                        <a:effectLst/>
                        <a:latin typeface="Arial"/>
                        <a:ea typeface="Times New Roman"/>
                      </a:endParaRPr>
                    </a:p>
                  </a:txBody>
                  <a:tcPr marL="0" marR="0" marT="0" marB="0"/>
                </a:tc>
                <a:tc>
                  <a:txBody>
                    <a:bodyPr/>
                    <a:lstStyle/>
                    <a:p>
                      <a:pPr algn="l">
                        <a:spcAft>
                          <a:spcPts val="600"/>
                        </a:spcAft>
                      </a:pPr>
                      <a:r>
                        <a:rPr lang="de-DE" sz="1200">
                          <a:effectLst/>
                        </a:rPr>
                        <a:t>Video network infrastructure</a:t>
                      </a:r>
                      <a:endParaRPr lang="en-US" sz="1200">
                        <a:effectLst/>
                        <a:latin typeface="Arial"/>
                        <a:ea typeface="Times New Roman"/>
                      </a:endParaRPr>
                    </a:p>
                  </a:txBody>
                  <a:tcPr marL="0" marR="0" marT="0" marB="0"/>
                </a:tc>
                <a:tc>
                  <a:txBody>
                    <a:bodyPr/>
                    <a:lstStyle/>
                    <a:p>
                      <a:pPr algn="l">
                        <a:spcAft>
                          <a:spcPts val="600"/>
                        </a:spcAft>
                      </a:pPr>
                      <a:r>
                        <a:rPr lang="de-DE" sz="1200">
                          <a:effectLst/>
                        </a:rPr>
                        <a:t>Digitized over Ethernet</a:t>
                      </a:r>
                      <a:endParaRPr lang="en-US" sz="1200">
                        <a:effectLst/>
                        <a:latin typeface="Arial"/>
                        <a:ea typeface="Times New Roman"/>
                      </a:endParaRPr>
                    </a:p>
                  </a:txBody>
                  <a:tcPr marL="0" marR="0" marT="0" marB="0"/>
                </a:tc>
                <a:tc>
                  <a:txBody>
                    <a:bodyPr/>
                    <a:lstStyle/>
                    <a:p>
                      <a:pPr marL="0" algn="l" defTabSz="914400" rtl="0" eaLnBrk="1" latinLnBrk="0" hangingPunct="1">
                        <a:spcAft>
                          <a:spcPts val="600"/>
                        </a:spcAft>
                      </a:pPr>
                      <a:r>
                        <a:rPr lang="de-DE" sz="1200" kern="1200">
                          <a:solidFill>
                            <a:schemeClr val="dk1"/>
                          </a:solidFill>
                          <a:effectLst/>
                          <a:latin typeface="+mn-lt"/>
                          <a:ea typeface="+mn-ea"/>
                          <a:cs typeface="+mn-cs"/>
                        </a:rPr>
                        <a:t>H264 compression</a:t>
                      </a:r>
                      <a:endParaRPr lang="en-US" sz="1200" kern="1200">
                        <a:solidFill>
                          <a:schemeClr val="dk1"/>
                        </a:solidFill>
                        <a:effectLst/>
                        <a:latin typeface="+mn-lt"/>
                        <a:ea typeface="+mn-ea"/>
                        <a:cs typeface="+mn-cs"/>
                      </a:endParaRPr>
                    </a:p>
                  </a:txBody>
                  <a:tcPr marL="0" marR="0" marT="0" marB="0"/>
                </a:tc>
              </a:tr>
              <a:tr h="171450">
                <a:tc>
                  <a:txBody>
                    <a:bodyPr/>
                    <a:lstStyle/>
                    <a:p>
                      <a:pPr algn="l">
                        <a:spcAft>
                          <a:spcPts val="600"/>
                        </a:spcAft>
                      </a:pPr>
                      <a:r>
                        <a:rPr lang="de-DE" sz="1200">
                          <a:effectLst/>
                        </a:rPr>
                        <a:t>Communications</a:t>
                      </a:r>
                      <a:endParaRPr lang="en-US" sz="1200">
                        <a:effectLst/>
                        <a:latin typeface="Arial"/>
                        <a:ea typeface="Times New Roman"/>
                      </a:endParaRPr>
                    </a:p>
                  </a:txBody>
                  <a:tcPr marL="0" marR="0" marT="0" marB="0"/>
                </a:tc>
                <a:tc>
                  <a:txBody>
                    <a:bodyPr/>
                    <a:lstStyle/>
                    <a:p>
                      <a:pPr algn="l">
                        <a:spcAft>
                          <a:spcPts val="600"/>
                        </a:spcAft>
                      </a:pPr>
                      <a:r>
                        <a:rPr lang="de-DE" sz="1200">
                          <a:effectLst/>
                        </a:rPr>
                        <a:t>type of bearers </a:t>
                      </a:r>
                      <a:endParaRPr lang="en-US" sz="1200">
                        <a:effectLst/>
                        <a:latin typeface="Arial"/>
                        <a:ea typeface="Times New Roman"/>
                      </a:endParaRPr>
                    </a:p>
                  </a:txBody>
                  <a:tcPr marL="0" marR="0" marT="0" marB="0"/>
                </a:tc>
                <a:tc>
                  <a:txBody>
                    <a:bodyPr/>
                    <a:lstStyle/>
                    <a:p>
                      <a:pPr algn="l">
                        <a:spcAft>
                          <a:spcPts val="600"/>
                        </a:spcAft>
                      </a:pPr>
                      <a:r>
                        <a:rPr lang="de-DE" sz="1200">
                          <a:effectLst/>
                        </a:rPr>
                        <a:t>VHF</a:t>
                      </a:r>
                      <a:endParaRPr lang="en-US" sz="1200">
                        <a:effectLst/>
                        <a:latin typeface="Arial"/>
                        <a:ea typeface="Times New Roman"/>
                      </a:endParaRPr>
                    </a:p>
                  </a:txBody>
                  <a:tcPr marL="0" marR="0" marT="0" marB="0"/>
                </a:tc>
                <a:tc>
                  <a:txBody>
                    <a:bodyPr/>
                    <a:lstStyle/>
                    <a:p>
                      <a:pPr marL="0" algn="l" defTabSz="914400" rtl="0" eaLnBrk="1" latinLnBrk="0" hangingPunct="1">
                        <a:spcAft>
                          <a:spcPts val="600"/>
                        </a:spcAft>
                      </a:pPr>
                      <a:endParaRPr lang="en-US" sz="1200" kern="1200">
                        <a:solidFill>
                          <a:schemeClr val="dk1"/>
                        </a:solidFill>
                        <a:effectLst/>
                        <a:latin typeface="+mn-lt"/>
                        <a:ea typeface="+mn-ea"/>
                        <a:cs typeface="+mn-cs"/>
                      </a:endParaRPr>
                    </a:p>
                  </a:txBody>
                  <a:tcPr marL="0" marR="0" marT="0" marB="0"/>
                </a:tc>
              </a:tr>
              <a:tr h="161925">
                <a:tc>
                  <a:txBody>
                    <a:bodyPr/>
                    <a:lstStyle/>
                    <a:p>
                      <a:pPr algn="l">
                        <a:spcAft>
                          <a:spcPts val="600"/>
                        </a:spcAft>
                      </a:pPr>
                      <a:r>
                        <a:rPr lang="de-DE" sz="1200">
                          <a:effectLst/>
                        </a:rPr>
                        <a:t> </a:t>
                      </a:r>
                      <a:endParaRPr lang="en-US" sz="1200">
                        <a:effectLst/>
                        <a:latin typeface="Arial"/>
                        <a:ea typeface="Times New Roman"/>
                      </a:endParaRPr>
                    </a:p>
                  </a:txBody>
                  <a:tcPr marL="0" marR="0" marT="0" marB="0"/>
                </a:tc>
                <a:tc>
                  <a:txBody>
                    <a:bodyPr/>
                    <a:lstStyle/>
                    <a:p>
                      <a:pPr algn="l">
                        <a:spcAft>
                          <a:spcPts val="600"/>
                        </a:spcAft>
                      </a:pPr>
                      <a:r>
                        <a:rPr lang="de-DE" sz="1200">
                          <a:effectLst/>
                        </a:rPr>
                        <a:t>Communication server / gateway</a:t>
                      </a:r>
                      <a:endParaRPr lang="en-US" sz="1200">
                        <a:effectLst/>
                        <a:latin typeface="Arial"/>
                        <a:ea typeface="Times New Roman"/>
                      </a:endParaRPr>
                    </a:p>
                  </a:txBody>
                  <a:tcPr marL="0" marR="0" marT="0" marB="0"/>
                </a:tc>
                <a:tc>
                  <a:txBody>
                    <a:bodyPr/>
                    <a:lstStyle/>
                    <a:p>
                      <a:pPr algn="l">
                        <a:spcAft>
                          <a:spcPts val="600"/>
                        </a:spcAft>
                      </a:pPr>
                      <a:r>
                        <a:rPr lang="de-DE" sz="1200">
                          <a:effectLst/>
                        </a:rPr>
                        <a:t> </a:t>
                      </a:r>
                      <a:endParaRPr lang="en-US" sz="1200">
                        <a:effectLst/>
                        <a:latin typeface="Arial"/>
                        <a:ea typeface="Times New Roman"/>
                      </a:endParaRPr>
                    </a:p>
                  </a:txBody>
                  <a:tcPr marL="0" marR="0" marT="0" marB="0"/>
                </a:tc>
                <a:tc>
                  <a:txBody>
                    <a:bodyPr/>
                    <a:lstStyle/>
                    <a:p>
                      <a:pPr marL="0" algn="l" defTabSz="914400" rtl="0" eaLnBrk="1" latinLnBrk="0" hangingPunct="1">
                        <a:spcAft>
                          <a:spcPts val="600"/>
                        </a:spcAft>
                      </a:pPr>
                      <a:r>
                        <a:rPr lang="de-DE" sz="1200" kern="1200">
                          <a:solidFill>
                            <a:schemeClr val="dk1"/>
                          </a:solidFill>
                          <a:effectLst/>
                          <a:latin typeface="+mn-lt"/>
                          <a:ea typeface="+mn-ea"/>
                          <a:cs typeface="+mn-cs"/>
                        </a:rPr>
                        <a:t>Multiband radios &amp; communication servers</a:t>
                      </a:r>
                      <a:endParaRPr lang="en-US" sz="1200" kern="1200">
                        <a:solidFill>
                          <a:schemeClr val="dk1"/>
                        </a:solidFill>
                        <a:effectLst/>
                        <a:latin typeface="+mn-lt"/>
                        <a:ea typeface="+mn-ea"/>
                        <a:cs typeface="+mn-cs"/>
                      </a:endParaRPr>
                    </a:p>
                  </a:txBody>
                  <a:tcPr marL="0" marR="0" marT="0" marB="0"/>
                </a:tc>
              </a:tr>
              <a:tr h="171450">
                <a:tc>
                  <a:txBody>
                    <a:bodyPr/>
                    <a:lstStyle/>
                    <a:p>
                      <a:pPr algn="l">
                        <a:spcAft>
                          <a:spcPts val="600"/>
                        </a:spcAft>
                      </a:pPr>
                      <a:r>
                        <a:rPr lang="de-DE" sz="1200">
                          <a:effectLst/>
                        </a:rPr>
                        <a:t>Security</a:t>
                      </a:r>
                      <a:endParaRPr lang="en-US" sz="1200">
                        <a:effectLst/>
                        <a:latin typeface="Arial"/>
                        <a:ea typeface="Times New Roman"/>
                      </a:endParaRPr>
                    </a:p>
                  </a:txBody>
                  <a:tcPr marL="0" marR="0" marT="0" marB="0"/>
                </a:tc>
                <a:tc>
                  <a:txBody>
                    <a:bodyPr/>
                    <a:lstStyle/>
                    <a:p>
                      <a:pPr algn="l">
                        <a:spcAft>
                          <a:spcPts val="600"/>
                        </a:spcAft>
                      </a:pPr>
                      <a:r>
                        <a:rPr lang="de-DE" sz="1200">
                          <a:effectLst/>
                        </a:rPr>
                        <a:t>Security technology</a:t>
                      </a:r>
                      <a:endParaRPr lang="en-US" sz="1200">
                        <a:effectLst/>
                        <a:latin typeface="Arial"/>
                        <a:ea typeface="Times New Roman"/>
                      </a:endParaRPr>
                    </a:p>
                  </a:txBody>
                  <a:tcPr marL="0" marR="0" marT="0" marB="0"/>
                </a:tc>
                <a:tc>
                  <a:txBody>
                    <a:bodyPr/>
                    <a:lstStyle/>
                    <a:p>
                      <a:pPr algn="l">
                        <a:spcAft>
                          <a:spcPts val="600"/>
                        </a:spcAft>
                      </a:pPr>
                      <a:r>
                        <a:rPr lang="de-DE" sz="1200">
                          <a:effectLst/>
                        </a:rPr>
                        <a:t>Firewalls</a:t>
                      </a:r>
                      <a:endParaRPr lang="en-US" sz="1200">
                        <a:effectLst/>
                        <a:latin typeface="Arial"/>
                        <a:ea typeface="Times New Roman"/>
                      </a:endParaRPr>
                    </a:p>
                  </a:txBody>
                  <a:tcPr marL="0" marR="0" marT="0" marB="0"/>
                </a:tc>
                <a:tc>
                  <a:txBody>
                    <a:bodyPr/>
                    <a:lstStyle/>
                    <a:p>
                      <a:pPr marL="0" algn="l" defTabSz="914400" rtl="0" eaLnBrk="1" latinLnBrk="0" hangingPunct="1">
                        <a:spcAft>
                          <a:spcPts val="600"/>
                        </a:spcAft>
                      </a:pPr>
                      <a:r>
                        <a:rPr lang="en-US" sz="1200" kern="1200">
                          <a:solidFill>
                            <a:schemeClr val="dk1"/>
                          </a:solidFill>
                          <a:effectLst/>
                          <a:latin typeface="+mn-lt"/>
                          <a:ea typeface="+mn-ea"/>
                          <a:cs typeface="+mn-cs"/>
                        </a:rPr>
                        <a:t>Multi-Level Security (when mature technology is available)</a:t>
                      </a:r>
                    </a:p>
                  </a:txBody>
                  <a:tcPr marL="0" marR="0" marT="0" marB="0"/>
                </a:tc>
              </a:tr>
              <a:tr h="171450">
                <a:tc>
                  <a:txBody>
                    <a:bodyPr/>
                    <a:lstStyle/>
                    <a:p>
                      <a:pPr algn="l">
                        <a:spcAft>
                          <a:spcPts val="600"/>
                        </a:spcAft>
                      </a:pPr>
                      <a:r>
                        <a:rPr lang="de-DE" sz="1200">
                          <a:effectLst/>
                        </a:rPr>
                        <a:t> </a:t>
                      </a:r>
                      <a:endParaRPr lang="en-US" sz="1200">
                        <a:effectLst/>
                        <a:latin typeface="Arial"/>
                        <a:ea typeface="Times New Roman"/>
                      </a:endParaRPr>
                    </a:p>
                  </a:txBody>
                  <a:tcPr marL="0" marR="0" marT="0" marB="0"/>
                </a:tc>
                <a:tc>
                  <a:txBody>
                    <a:bodyPr/>
                    <a:lstStyle/>
                    <a:p>
                      <a:pPr algn="l">
                        <a:spcAft>
                          <a:spcPts val="600"/>
                        </a:spcAft>
                      </a:pPr>
                      <a:r>
                        <a:rPr lang="de-DE" sz="1200">
                          <a:effectLst/>
                        </a:rPr>
                        <a:t>security architecture</a:t>
                      </a:r>
                      <a:endParaRPr lang="en-US" sz="1200">
                        <a:effectLst/>
                        <a:latin typeface="Arial"/>
                        <a:ea typeface="Times New Roman"/>
                      </a:endParaRPr>
                    </a:p>
                  </a:txBody>
                  <a:tcPr marL="0" marR="0" marT="0" marB="0"/>
                </a:tc>
                <a:tc>
                  <a:txBody>
                    <a:bodyPr/>
                    <a:lstStyle/>
                    <a:p>
                      <a:pPr algn="l">
                        <a:spcAft>
                          <a:spcPts val="600"/>
                        </a:spcAft>
                      </a:pPr>
                      <a:r>
                        <a:rPr lang="de-DE" sz="1200">
                          <a:effectLst/>
                        </a:rPr>
                        <a:t>Independent networks</a:t>
                      </a:r>
                      <a:endParaRPr lang="en-US" sz="1200">
                        <a:effectLst/>
                        <a:latin typeface="Arial"/>
                        <a:ea typeface="Times New Roman"/>
                      </a:endParaRPr>
                    </a:p>
                  </a:txBody>
                  <a:tcPr marL="0" marR="0" marT="0" marB="0"/>
                </a:tc>
                <a:tc>
                  <a:txBody>
                    <a:bodyPr/>
                    <a:lstStyle/>
                    <a:p>
                      <a:pPr marL="0" algn="l" defTabSz="914400" rtl="0" eaLnBrk="1" latinLnBrk="0" hangingPunct="1">
                        <a:spcAft>
                          <a:spcPts val="600"/>
                        </a:spcAft>
                      </a:pPr>
                      <a:endParaRPr lang="en-US" sz="1200" kern="1200">
                        <a:solidFill>
                          <a:schemeClr val="dk1"/>
                        </a:solidFill>
                        <a:effectLst/>
                        <a:latin typeface="+mn-lt"/>
                        <a:ea typeface="+mn-ea"/>
                        <a:cs typeface="+mn-cs"/>
                      </a:endParaRPr>
                    </a:p>
                  </a:txBody>
                  <a:tcPr marL="0" marR="0" marT="0" marB="0"/>
                </a:tc>
              </a:tr>
              <a:tr h="171450">
                <a:tc>
                  <a:txBody>
                    <a:bodyPr/>
                    <a:lstStyle/>
                    <a:p>
                      <a:pPr algn="l">
                        <a:spcAft>
                          <a:spcPts val="600"/>
                        </a:spcAft>
                      </a:pPr>
                      <a:r>
                        <a:rPr lang="de-DE" sz="1200">
                          <a:effectLst/>
                        </a:rPr>
                        <a:t>Safety</a:t>
                      </a:r>
                      <a:endParaRPr lang="en-US" sz="1200">
                        <a:effectLst/>
                        <a:latin typeface="Arial"/>
                        <a:ea typeface="Times New Roman"/>
                      </a:endParaRPr>
                    </a:p>
                  </a:txBody>
                  <a:tcPr marL="0" marR="0" marT="0" marB="0"/>
                </a:tc>
                <a:tc>
                  <a:txBody>
                    <a:bodyPr/>
                    <a:lstStyle/>
                    <a:p>
                      <a:pPr algn="l">
                        <a:spcAft>
                          <a:spcPts val="600"/>
                        </a:spcAft>
                      </a:pPr>
                      <a:r>
                        <a:rPr lang="de-DE" sz="1200">
                          <a:effectLst/>
                        </a:rPr>
                        <a:t>type of safety 'bus'</a:t>
                      </a:r>
                      <a:endParaRPr lang="en-US" sz="1200">
                        <a:effectLst/>
                        <a:latin typeface="Arial"/>
                        <a:ea typeface="Times New Roman"/>
                      </a:endParaRPr>
                    </a:p>
                  </a:txBody>
                  <a:tcPr marL="0" marR="0" marT="0" marB="0"/>
                </a:tc>
                <a:tc>
                  <a:txBody>
                    <a:bodyPr/>
                    <a:lstStyle/>
                    <a:p>
                      <a:pPr algn="l">
                        <a:spcAft>
                          <a:spcPts val="600"/>
                        </a:spcAft>
                      </a:pPr>
                      <a:r>
                        <a:rPr lang="de-DE" sz="1200">
                          <a:effectLst/>
                        </a:rPr>
                        <a:t>redundant CAN</a:t>
                      </a:r>
                      <a:endParaRPr lang="en-US" sz="1200">
                        <a:effectLst/>
                        <a:latin typeface="Arial"/>
                        <a:ea typeface="Times New Roman"/>
                      </a:endParaRPr>
                    </a:p>
                  </a:txBody>
                  <a:tcPr marL="0" marR="0" marT="0" marB="0"/>
                </a:tc>
                <a:tc>
                  <a:txBody>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de-DE" sz="1200" kern="1200" smtClean="0">
                          <a:solidFill>
                            <a:schemeClr val="dk1"/>
                          </a:solidFill>
                          <a:effectLst/>
                          <a:latin typeface="+mn-lt"/>
                          <a:ea typeface="+mn-ea"/>
                          <a:cs typeface="+mn-cs"/>
                        </a:rPr>
                        <a:t>Dedicated MilCAN</a:t>
                      </a:r>
                      <a:endParaRPr lang="en-US" sz="1200" kern="1200" smtClean="0">
                        <a:solidFill>
                          <a:schemeClr val="dk1"/>
                        </a:solidFill>
                        <a:effectLst/>
                        <a:latin typeface="+mn-lt"/>
                        <a:ea typeface="+mn-ea"/>
                        <a:cs typeface="+mn-cs"/>
                      </a:endParaRPr>
                    </a:p>
                  </a:txBody>
                  <a:tcPr marL="0" marR="0" marT="0" marB="0"/>
                </a:tc>
              </a:tr>
            </a:tbl>
          </a:graphicData>
        </a:graphic>
      </p:graphicFrame>
    </p:spTree>
    <p:extLst>
      <p:ext uri="{BB962C8B-B14F-4D97-AF65-F5344CB8AC3E}">
        <p14:creationId xmlns:p14="http://schemas.microsoft.com/office/powerpoint/2010/main" val="1013954955"/>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a:t>Study </a:t>
            </a:r>
            <a:r>
              <a:rPr lang="de-DE" smtClean="0"/>
              <a:t>Results - 2. </a:t>
            </a:r>
            <a:r>
              <a:rPr lang="en-GB" smtClean="0"/>
              <a:t>Information </a:t>
            </a:r>
            <a:r>
              <a:rPr lang="en-GB"/>
              <a:t>Collection from </a:t>
            </a:r>
            <a:r>
              <a:rPr lang="en-GB" smtClean="0"/>
              <a:t>Stakeholders </a:t>
            </a:r>
            <a:br>
              <a:rPr lang="en-GB" smtClean="0"/>
            </a:br>
            <a:r>
              <a:rPr lang="en-GB" smtClean="0"/>
              <a:t>- Summary</a:t>
            </a:r>
            <a:endParaRPr lang="en-US"/>
          </a:p>
        </p:txBody>
      </p:sp>
      <p:sp>
        <p:nvSpPr>
          <p:cNvPr id="7" name="Content Placeholder 6"/>
          <p:cNvSpPr>
            <a:spLocks noGrp="1"/>
          </p:cNvSpPr>
          <p:nvPr>
            <p:ph idx="1"/>
          </p:nvPr>
        </p:nvSpPr>
        <p:spPr/>
        <p:txBody>
          <a:bodyPr>
            <a:normAutofit/>
          </a:bodyPr>
          <a:lstStyle/>
          <a:p>
            <a:pPr lvl="1"/>
            <a:r>
              <a:rPr lang="en-GB" smtClean="0"/>
              <a:t>Project </a:t>
            </a:r>
            <a:r>
              <a:rPr lang="en-GB"/>
              <a:t>team interaction with external stakeholders proved valuable and constructive, although the Government Workshop lacked representation by many member states.</a:t>
            </a:r>
            <a:endParaRPr lang="en-US"/>
          </a:p>
          <a:p>
            <a:pPr lvl="1"/>
            <a:r>
              <a:rPr lang="en-GB"/>
              <a:t>The Industry Workshop was very successful and industry interest was high.</a:t>
            </a:r>
            <a:endParaRPr lang="en-US"/>
          </a:p>
          <a:p>
            <a:pPr lvl="1"/>
            <a:r>
              <a:rPr lang="en-GB"/>
              <a:t>It was difficult to get responses to the questionnaires. (In future, these would benefit from more guidance information to ensure answers were provided in a consistent way.)</a:t>
            </a:r>
            <a:endParaRPr lang="en-US"/>
          </a:p>
          <a:p>
            <a:pPr lvl="1"/>
            <a:r>
              <a:rPr lang="en-GB"/>
              <a:t>No estimates of procurement quantities or timescales were provided by member states which made business modelling very difficult.</a:t>
            </a:r>
            <a:endParaRPr lang="en-US"/>
          </a:p>
          <a:p>
            <a:pPr lvl="1"/>
            <a:r>
              <a:rPr lang="en-GB"/>
              <a:t>Government inputs tended to prioritise many features of the Mission System as top priority, making it difficult to extract guidance for system architectural trades. </a:t>
            </a:r>
            <a:endParaRPr lang="en-US"/>
          </a:p>
          <a:p>
            <a:pPr lvl="1"/>
            <a:r>
              <a:rPr lang="en-GB"/>
              <a:t>The importance of Voice communication and C4I was universally highlighted.</a:t>
            </a:r>
            <a:endParaRPr lang="en-US"/>
          </a:p>
          <a:p>
            <a:pPr lvl="1"/>
            <a:r>
              <a:rPr lang="en-GB"/>
              <a:t>The standards and technology identification questionnaires released for external input did not deliver information beyond what was available within the team. </a:t>
            </a:r>
            <a:endParaRPr lang="en-US"/>
          </a:p>
        </p:txBody>
      </p:sp>
      <p:sp>
        <p:nvSpPr>
          <p:cNvPr id="5" name="Slide Number Placeholder 4"/>
          <p:cNvSpPr>
            <a:spLocks noGrp="1"/>
          </p:cNvSpPr>
          <p:nvPr>
            <p:ph type="sldNum" sz="quarter" idx="10"/>
          </p:nvPr>
        </p:nvSpPr>
        <p:spPr/>
        <p:txBody>
          <a:bodyPr/>
          <a:lstStyle/>
          <a:p>
            <a:pPr>
              <a:defRPr/>
            </a:pPr>
            <a:fld id="{CD7D7421-6D61-4496-AE76-87CC5079F231}" type="slidenum">
              <a:rPr lang="de-DE" smtClean="0"/>
              <a:pPr>
                <a:defRPr/>
              </a:pPr>
              <a:t>24</a:t>
            </a:fld>
            <a:endParaRPr lang="de-DE"/>
          </a:p>
        </p:txBody>
      </p:sp>
    </p:spTree>
    <p:extLst>
      <p:ext uri="{BB962C8B-B14F-4D97-AF65-F5344CB8AC3E}">
        <p14:creationId xmlns:p14="http://schemas.microsoft.com/office/powerpoint/2010/main" val="2543249354"/>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DE" smtClean="0"/>
              <a:t>Study Results</a:t>
            </a:r>
            <a:endParaRPr lang="en-US"/>
          </a:p>
        </p:txBody>
      </p:sp>
      <p:sp>
        <p:nvSpPr>
          <p:cNvPr id="9" name="Text Placeholder 8"/>
          <p:cNvSpPr>
            <a:spLocks noGrp="1"/>
          </p:cNvSpPr>
          <p:nvPr>
            <p:ph type="body" idx="1"/>
          </p:nvPr>
        </p:nvSpPr>
        <p:spPr/>
        <p:txBody>
          <a:bodyPr/>
          <a:lstStyle/>
          <a:p>
            <a:r>
              <a:rPr lang="de-DE" smtClean="0"/>
              <a:t>Normative Framework</a:t>
            </a:r>
            <a:endParaRPr lang="en-US"/>
          </a:p>
        </p:txBody>
      </p:sp>
      <p:sp>
        <p:nvSpPr>
          <p:cNvPr id="5" name="Slide Number Placeholder 4"/>
          <p:cNvSpPr>
            <a:spLocks noGrp="1"/>
          </p:cNvSpPr>
          <p:nvPr>
            <p:ph type="sldNum" sz="quarter" idx="10"/>
          </p:nvPr>
        </p:nvSpPr>
        <p:spPr/>
        <p:txBody>
          <a:bodyPr/>
          <a:lstStyle/>
          <a:p>
            <a:pPr>
              <a:defRPr/>
            </a:pPr>
            <a:fld id="{CD7D7421-6D61-4496-AE76-87CC5079F231}" type="slidenum">
              <a:rPr lang="de-DE" smtClean="0"/>
              <a:pPr>
                <a:defRPr/>
              </a:pPr>
              <a:t>25</a:t>
            </a:fld>
            <a:endParaRPr lang="de-DE"/>
          </a:p>
        </p:txBody>
      </p:sp>
    </p:spTree>
    <p:extLst>
      <p:ext uri="{BB962C8B-B14F-4D97-AF65-F5344CB8AC3E}">
        <p14:creationId xmlns:p14="http://schemas.microsoft.com/office/powerpoint/2010/main" val="2775750715"/>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Study </a:t>
            </a:r>
            <a:r>
              <a:rPr lang="de-DE" smtClean="0"/>
              <a:t>Results - </a:t>
            </a:r>
            <a:r>
              <a:rPr lang="de-DE"/>
              <a:t>3. </a:t>
            </a:r>
            <a:r>
              <a:rPr lang="en-GB"/>
              <a:t>Normative </a:t>
            </a:r>
            <a:r>
              <a:rPr lang="en-GB" smtClean="0"/>
              <a:t>Framework </a:t>
            </a:r>
            <a:br>
              <a:rPr lang="en-GB" smtClean="0"/>
            </a:br>
            <a:r>
              <a:rPr lang="de-DE" smtClean="0"/>
              <a:t>- Influencing Factors</a:t>
            </a:r>
            <a:endParaRPr lang="de-DE"/>
          </a:p>
        </p:txBody>
      </p:sp>
      <p:sp>
        <p:nvSpPr>
          <p:cNvPr id="3" name="Inhaltsplatzhalter 2"/>
          <p:cNvSpPr>
            <a:spLocks noGrp="1"/>
          </p:cNvSpPr>
          <p:nvPr>
            <p:ph idx="1"/>
          </p:nvPr>
        </p:nvSpPr>
        <p:spPr>
          <a:xfrm>
            <a:off x="179390" y="1697038"/>
            <a:ext cx="8343899" cy="4972050"/>
          </a:xfrm>
        </p:spPr>
        <p:txBody>
          <a:bodyPr/>
          <a:lstStyle/>
          <a:p>
            <a:pPr marL="1588" lvl="1" indent="0">
              <a:buNone/>
            </a:pPr>
            <a:endParaRPr lang="en-US" smtClean="0"/>
          </a:p>
        </p:txBody>
      </p:sp>
      <p:sp>
        <p:nvSpPr>
          <p:cNvPr id="4" name="Foliennummernplatzhalter 3"/>
          <p:cNvSpPr>
            <a:spLocks noGrp="1"/>
          </p:cNvSpPr>
          <p:nvPr>
            <p:ph type="sldNum" sz="quarter" idx="10"/>
          </p:nvPr>
        </p:nvSpPr>
        <p:spPr/>
        <p:txBody>
          <a:bodyPr/>
          <a:lstStyle/>
          <a:p>
            <a:pPr>
              <a:defRPr/>
            </a:pPr>
            <a:fld id="{D359EBCC-6B18-4AC4-A24B-0B3C1B5655EF}" type="slidenum">
              <a:rPr lang="de-DE" smtClean="0"/>
              <a:pPr>
                <a:defRPr/>
              </a:pPr>
              <a:t>26</a:t>
            </a:fld>
            <a:endParaRPr lang="de-DE"/>
          </a:p>
        </p:txBody>
      </p:sp>
      <p:graphicFrame>
        <p:nvGraphicFramePr>
          <p:cNvPr id="6" name="Object 5"/>
          <p:cNvGraphicFramePr>
            <a:graphicFrameLocks noChangeAspect="1"/>
          </p:cNvGraphicFramePr>
          <p:nvPr>
            <p:extLst>
              <p:ext uri="{D42A27DB-BD31-4B8C-83A1-F6EECF244321}">
                <p14:modId xmlns:p14="http://schemas.microsoft.com/office/powerpoint/2010/main" val="4161381092"/>
              </p:ext>
            </p:extLst>
          </p:nvPr>
        </p:nvGraphicFramePr>
        <p:xfrm>
          <a:off x="1259540" y="1484730"/>
          <a:ext cx="6560655" cy="5115628"/>
        </p:xfrm>
        <a:graphic>
          <a:graphicData uri="http://schemas.openxmlformats.org/presentationml/2006/ole">
            <mc:AlternateContent xmlns:mc="http://schemas.openxmlformats.org/markup-compatibility/2006">
              <mc:Choice xmlns:v="urn:schemas-microsoft-com:vml" Requires="v">
                <p:oleObj spid="_x0000_s10329" name="Visio" r:id="rId3" imgW="6784848" imgH="5290566" progId="Visio.Drawing.11">
                  <p:embed/>
                </p:oleObj>
              </mc:Choice>
              <mc:Fallback>
                <p:oleObj name="Visio" r:id="rId3" imgW="6784848" imgH="5290566"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540" y="1484730"/>
                        <a:ext cx="6560655" cy="5115628"/>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577709587"/>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de-DE"/>
              <a:t>Study </a:t>
            </a:r>
            <a:r>
              <a:rPr lang="de-DE" smtClean="0"/>
              <a:t>Results - </a:t>
            </a:r>
            <a:r>
              <a:rPr lang="de-DE"/>
              <a:t>3. </a:t>
            </a:r>
            <a:r>
              <a:rPr lang="en-GB"/>
              <a:t>Normative Framework </a:t>
            </a:r>
            <a:r>
              <a:rPr lang="en-GB" smtClean="0"/>
              <a:t/>
            </a:r>
            <a:br>
              <a:rPr lang="en-GB" smtClean="0"/>
            </a:br>
            <a:r>
              <a:rPr lang="en-GB" smtClean="0"/>
              <a:t>- </a:t>
            </a:r>
            <a:r>
              <a:rPr lang="en-GB" altLang="en-US" smtClean="0"/>
              <a:t>Mission System Context </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l="1781" t="3326" r="1723" b="2895"/>
          <a:stretch>
            <a:fillRect/>
          </a:stretch>
        </p:blipFill>
        <p:spPr bwMode="auto">
          <a:xfrm>
            <a:off x="441046" y="404580"/>
            <a:ext cx="8701528" cy="5913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3611545"/>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de-DE"/>
              <a:t>Study </a:t>
            </a:r>
            <a:r>
              <a:rPr lang="de-DE" smtClean="0"/>
              <a:t>Results - </a:t>
            </a:r>
            <a:r>
              <a:rPr lang="de-DE"/>
              <a:t>3. </a:t>
            </a:r>
            <a:r>
              <a:rPr lang="en-GB"/>
              <a:t>Normative Framework </a:t>
            </a:r>
            <a:r>
              <a:rPr lang="en-GB" smtClean="0"/>
              <a:t/>
            </a:r>
            <a:br>
              <a:rPr lang="en-GB" smtClean="0"/>
            </a:br>
            <a:r>
              <a:rPr lang="en-GB" smtClean="0"/>
              <a:t>- </a:t>
            </a:r>
            <a:r>
              <a:rPr lang="en-GB" altLang="en-US" smtClean="0"/>
              <a:t>Mission System Users</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l="2060" t="5653" r="1077" b="4657"/>
          <a:stretch>
            <a:fillRect/>
          </a:stretch>
        </p:blipFill>
        <p:spPr bwMode="auto">
          <a:xfrm>
            <a:off x="323410" y="1410854"/>
            <a:ext cx="8353160" cy="5244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434675"/>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a:t>
            </a:r>
            <a:r>
              <a:rPr lang="de-DE" smtClean="0"/>
              <a:t>Results - </a:t>
            </a:r>
            <a:r>
              <a:rPr lang="de-DE"/>
              <a:t>3. </a:t>
            </a:r>
            <a:r>
              <a:rPr lang="en-GB"/>
              <a:t>Normative Framework </a:t>
            </a:r>
            <a:r>
              <a:rPr lang="en-GB" smtClean="0"/>
              <a:t/>
            </a:r>
            <a:br>
              <a:rPr lang="en-GB" smtClean="0"/>
            </a:br>
            <a:r>
              <a:rPr lang="en-GB" smtClean="0"/>
              <a:t>- </a:t>
            </a:r>
            <a:r>
              <a:rPr lang="de-DE" smtClean="0"/>
              <a:t>Use Case Identification</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29</a:t>
            </a:fld>
            <a:endParaRPr lang="de-DE"/>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440" y="1628750"/>
            <a:ext cx="8081359" cy="491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7383702"/>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DE" smtClean="0"/>
              <a:t>General</a:t>
            </a:r>
            <a:endParaRPr lang="en-US"/>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3</a:t>
            </a:fld>
            <a:endParaRPr lang="de-DE"/>
          </a:p>
        </p:txBody>
      </p:sp>
    </p:spTree>
    <p:extLst>
      <p:ext uri="{BB962C8B-B14F-4D97-AF65-F5344CB8AC3E}">
        <p14:creationId xmlns:p14="http://schemas.microsoft.com/office/powerpoint/2010/main" val="405616068"/>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- 3. </a:t>
            </a:r>
            <a:r>
              <a:rPr lang="en-GB"/>
              <a:t>Normative Framework </a:t>
            </a:r>
            <a:br>
              <a:rPr lang="en-GB"/>
            </a:br>
            <a:r>
              <a:rPr lang="en-GB"/>
              <a:t>- </a:t>
            </a:r>
            <a:r>
              <a:rPr lang="en-GB" smtClean="0"/>
              <a:t>Mission System Composition</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30</a:t>
            </a:fld>
            <a:endParaRPr lang="de-DE"/>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619590" y="1556740"/>
            <a:ext cx="6276975" cy="5086350"/>
          </a:xfrm>
          <a:prstGeom prst="rect">
            <a:avLst/>
          </a:prstGeom>
          <a:noFill/>
          <a:ln>
            <a:noFill/>
          </a:ln>
        </p:spPr>
      </p:pic>
    </p:spTree>
    <p:extLst>
      <p:ext uri="{BB962C8B-B14F-4D97-AF65-F5344CB8AC3E}">
        <p14:creationId xmlns:p14="http://schemas.microsoft.com/office/powerpoint/2010/main" val="1420327746"/>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- 3. </a:t>
            </a:r>
            <a:r>
              <a:rPr lang="en-GB"/>
              <a:t>Normative Framework </a:t>
            </a:r>
            <a:br>
              <a:rPr lang="en-GB"/>
            </a:br>
            <a:r>
              <a:rPr lang="en-GB" smtClean="0"/>
              <a:t>- Sensors</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31</a:t>
            </a:fld>
            <a:endParaRPr lang="de-DE"/>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831881" y="620610"/>
            <a:ext cx="6305550" cy="5734050"/>
          </a:xfrm>
          <a:prstGeom prst="rect">
            <a:avLst/>
          </a:prstGeom>
          <a:noFill/>
          <a:ln>
            <a:noFill/>
          </a:ln>
        </p:spPr>
      </p:pic>
    </p:spTree>
    <p:extLst>
      <p:ext uri="{BB962C8B-B14F-4D97-AF65-F5344CB8AC3E}">
        <p14:creationId xmlns:p14="http://schemas.microsoft.com/office/powerpoint/2010/main" val="1452526030"/>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- 3. </a:t>
            </a:r>
            <a:r>
              <a:rPr lang="en-GB"/>
              <a:t>Normative Framework </a:t>
            </a:r>
            <a:br>
              <a:rPr lang="en-GB"/>
            </a:br>
            <a:r>
              <a:rPr lang="en-GB"/>
              <a:t>- </a:t>
            </a:r>
            <a:r>
              <a:rPr lang="en-GB" smtClean="0"/>
              <a:t>Effectors</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32</a:t>
            </a:fld>
            <a:endParaRPr lang="de-DE"/>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547580" y="2119312"/>
            <a:ext cx="6555540" cy="3325968"/>
          </a:xfrm>
          <a:prstGeom prst="rect">
            <a:avLst/>
          </a:prstGeom>
          <a:noFill/>
          <a:ln>
            <a:noFill/>
          </a:ln>
        </p:spPr>
      </p:pic>
    </p:spTree>
    <p:extLst>
      <p:ext uri="{BB962C8B-B14F-4D97-AF65-F5344CB8AC3E}">
        <p14:creationId xmlns:p14="http://schemas.microsoft.com/office/powerpoint/2010/main" val="1424713937"/>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- 3. </a:t>
            </a:r>
            <a:r>
              <a:rPr lang="en-GB"/>
              <a:t>Normative Framework </a:t>
            </a:r>
            <a:br>
              <a:rPr lang="en-GB"/>
            </a:br>
            <a:r>
              <a:rPr lang="en-GB"/>
              <a:t>- </a:t>
            </a:r>
            <a:r>
              <a:rPr lang="en-GB" smtClean="0"/>
              <a:t>Non-Lethal Effectors</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33</a:t>
            </a:fld>
            <a:endParaRPr lang="de-DE"/>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755470" y="1844780"/>
            <a:ext cx="7849090" cy="4546130"/>
          </a:xfrm>
          <a:prstGeom prst="rect">
            <a:avLst/>
          </a:prstGeom>
          <a:noFill/>
          <a:ln>
            <a:noFill/>
          </a:ln>
        </p:spPr>
      </p:pic>
    </p:spTree>
    <p:extLst>
      <p:ext uri="{BB962C8B-B14F-4D97-AF65-F5344CB8AC3E}">
        <p14:creationId xmlns:p14="http://schemas.microsoft.com/office/powerpoint/2010/main" val="1955695434"/>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- 3. </a:t>
            </a:r>
            <a:r>
              <a:rPr lang="en-GB"/>
              <a:t>Normative Framework </a:t>
            </a:r>
            <a:br>
              <a:rPr lang="en-GB"/>
            </a:br>
            <a:r>
              <a:rPr lang="en-GB"/>
              <a:t>- </a:t>
            </a:r>
            <a:r>
              <a:rPr lang="en-GB" smtClean="0"/>
              <a:t>Mission System Infrastructure</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34</a:t>
            </a:fld>
            <a:endParaRPr lang="de-DE"/>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400994" y="1484730"/>
            <a:ext cx="6483466" cy="5264280"/>
          </a:xfrm>
          <a:prstGeom prst="rect">
            <a:avLst/>
          </a:prstGeom>
          <a:noFill/>
          <a:ln>
            <a:noFill/>
          </a:ln>
        </p:spPr>
      </p:pic>
    </p:spTree>
    <p:extLst>
      <p:ext uri="{BB962C8B-B14F-4D97-AF65-F5344CB8AC3E}">
        <p14:creationId xmlns:p14="http://schemas.microsoft.com/office/powerpoint/2010/main" val="2682359605"/>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a:t>Study </a:t>
            </a:r>
            <a:r>
              <a:rPr lang="de-DE" smtClean="0"/>
              <a:t>Results - 3. </a:t>
            </a:r>
            <a:r>
              <a:rPr lang="en-GB" smtClean="0"/>
              <a:t>Normative </a:t>
            </a:r>
            <a:r>
              <a:rPr lang="en-GB"/>
              <a:t>Framework </a:t>
            </a:r>
            <a:r>
              <a:rPr lang="en-GB" smtClean="0"/>
              <a:t/>
            </a:r>
            <a:br>
              <a:rPr lang="en-GB" smtClean="0"/>
            </a:br>
            <a:r>
              <a:rPr lang="en-GB" smtClean="0"/>
              <a:t>- </a:t>
            </a:r>
            <a:r>
              <a:rPr lang="en-GB"/>
              <a:t>Summary</a:t>
            </a:r>
            <a:endParaRPr lang="en-US"/>
          </a:p>
        </p:txBody>
      </p:sp>
      <p:sp>
        <p:nvSpPr>
          <p:cNvPr id="7" name="Content Placeholder 6"/>
          <p:cNvSpPr>
            <a:spLocks noGrp="1"/>
          </p:cNvSpPr>
          <p:nvPr>
            <p:ph idx="1"/>
          </p:nvPr>
        </p:nvSpPr>
        <p:spPr/>
        <p:txBody>
          <a:bodyPr>
            <a:normAutofit/>
          </a:bodyPr>
          <a:lstStyle/>
          <a:p>
            <a:pPr lvl="1"/>
            <a:r>
              <a:rPr lang="en-GB" smtClean="0"/>
              <a:t>The </a:t>
            </a:r>
            <a:r>
              <a:rPr lang="en-GB"/>
              <a:t>Normative Framework effort was useful in establishing mission system context and terminology both within and external to the project.</a:t>
            </a:r>
            <a:endParaRPr lang="en-US"/>
          </a:p>
          <a:p>
            <a:pPr lvl="1"/>
            <a:r>
              <a:rPr lang="en-GB"/>
              <a:t>Many of the classes of Mission System components were adopted as the basis of the System Architecture.</a:t>
            </a:r>
            <a:endParaRPr lang="en-US"/>
          </a:p>
          <a:p>
            <a:pPr lvl="1"/>
            <a:r>
              <a:rPr lang="en-GB"/>
              <a:t>UML “Actor” and “Use Case” notation helped normalise the team concerning users and usages of the mission system.</a:t>
            </a:r>
            <a:endParaRPr lang="en-US"/>
          </a:p>
          <a:p>
            <a:pPr lvl="1"/>
            <a:r>
              <a:rPr lang="en-GB"/>
              <a:t>Lack of some government information made it difficult to make statements in the normative framework (fleet requirements and sizes, whole life support and training) that were expected to be used to support business case justifications.</a:t>
            </a:r>
            <a:endParaRPr lang="en-US"/>
          </a:p>
          <a:p>
            <a:pPr lvl="1"/>
            <a:r>
              <a:rPr lang="en-GB"/>
              <a:t>Lack of input on information future security concepts, within and amongst potentially collaborating European armies, prevented the planned “requirement driven” approach to security architecture</a:t>
            </a:r>
            <a:r>
              <a:rPr lang="en-GB" smtClean="0"/>
              <a:t>.</a:t>
            </a:r>
          </a:p>
          <a:p>
            <a:pPr lvl="1"/>
            <a:r>
              <a:rPr lang="de-DE"/>
              <a:t>Analysis of EDA FLS Study identifies Combat Multi-Role Vehicle as </a:t>
            </a:r>
            <a:r>
              <a:rPr lang="de-DE" smtClean="0"/>
              <a:t>major candidate </a:t>
            </a:r>
            <a:r>
              <a:rPr lang="de-DE"/>
              <a:t>for short term and long term benefit with respect to </a:t>
            </a:r>
            <a:r>
              <a:rPr lang="de-DE" smtClean="0"/>
              <a:t>LAVOSAR.</a:t>
            </a:r>
            <a:endParaRPr lang="en-US"/>
          </a:p>
        </p:txBody>
      </p:sp>
      <p:sp>
        <p:nvSpPr>
          <p:cNvPr id="5" name="Slide Number Placeholder 4"/>
          <p:cNvSpPr>
            <a:spLocks noGrp="1"/>
          </p:cNvSpPr>
          <p:nvPr>
            <p:ph type="sldNum" sz="quarter" idx="10"/>
          </p:nvPr>
        </p:nvSpPr>
        <p:spPr/>
        <p:txBody>
          <a:bodyPr/>
          <a:lstStyle/>
          <a:p>
            <a:pPr>
              <a:defRPr/>
            </a:pPr>
            <a:fld id="{CD7D7421-6D61-4496-AE76-87CC5079F231}" type="slidenum">
              <a:rPr lang="de-DE" smtClean="0"/>
              <a:pPr>
                <a:defRPr/>
              </a:pPr>
              <a:t>35</a:t>
            </a:fld>
            <a:endParaRPr lang="de-DE"/>
          </a:p>
        </p:txBody>
      </p:sp>
    </p:spTree>
    <p:extLst>
      <p:ext uri="{BB962C8B-B14F-4D97-AF65-F5344CB8AC3E}">
        <p14:creationId xmlns:p14="http://schemas.microsoft.com/office/powerpoint/2010/main" val="644031995"/>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DE" smtClean="0"/>
              <a:t>Study Results</a:t>
            </a:r>
            <a:endParaRPr lang="en-US"/>
          </a:p>
        </p:txBody>
      </p:sp>
      <p:sp>
        <p:nvSpPr>
          <p:cNvPr id="9" name="Text Placeholder 8"/>
          <p:cNvSpPr>
            <a:spLocks noGrp="1"/>
          </p:cNvSpPr>
          <p:nvPr>
            <p:ph type="body" idx="1"/>
          </p:nvPr>
        </p:nvSpPr>
        <p:spPr/>
        <p:txBody>
          <a:bodyPr/>
          <a:lstStyle/>
          <a:p>
            <a:r>
              <a:rPr lang="en-GB"/>
              <a:t>Business Case for an Open Reference Architecture</a:t>
            </a:r>
            <a:endParaRPr lang="en-US"/>
          </a:p>
        </p:txBody>
      </p:sp>
      <p:sp>
        <p:nvSpPr>
          <p:cNvPr id="5" name="Slide Number Placeholder 4"/>
          <p:cNvSpPr>
            <a:spLocks noGrp="1"/>
          </p:cNvSpPr>
          <p:nvPr>
            <p:ph type="sldNum" sz="quarter" idx="10"/>
          </p:nvPr>
        </p:nvSpPr>
        <p:spPr/>
        <p:txBody>
          <a:bodyPr/>
          <a:lstStyle/>
          <a:p>
            <a:pPr>
              <a:defRPr/>
            </a:pPr>
            <a:fld id="{CD7D7421-6D61-4496-AE76-87CC5079F231}" type="slidenum">
              <a:rPr lang="de-DE" smtClean="0"/>
              <a:pPr>
                <a:defRPr/>
              </a:pPr>
              <a:t>36</a:t>
            </a:fld>
            <a:endParaRPr lang="de-DE"/>
          </a:p>
        </p:txBody>
      </p:sp>
    </p:spTree>
    <p:extLst>
      <p:ext uri="{BB962C8B-B14F-4D97-AF65-F5344CB8AC3E}">
        <p14:creationId xmlns:p14="http://schemas.microsoft.com/office/powerpoint/2010/main" val="4022992160"/>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DE"/>
              <a:t>Study </a:t>
            </a:r>
            <a:r>
              <a:rPr lang="de-DE" smtClean="0"/>
              <a:t>Results - </a:t>
            </a:r>
            <a:r>
              <a:rPr lang="de-DE"/>
              <a:t>4. </a:t>
            </a:r>
            <a:r>
              <a:rPr lang="en-GB"/>
              <a:t>Business Case </a:t>
            </a:r>
            <a:r>
              <a:rPr lang="en-GB" smtClean="0"/>
              <a:t/>
            </a:r>
            <a:br>
              <a:rPr lang="en-GB" smtClean="0"/>
            </a:br>
            <a:r>
              <a:rPr lang="en-GB" smtClean="0"/>
              <a:t>- </a:t>
            </a:r>
            <a:r>
              <a:rPr lang="de-DE" smtClean="0"/>
              <a:t>Military Land Vehicle Market Trends</a:t>
            </a:r>
            <a:endParaRPr lang="en-US"/>
          </a:p>
        </p:txBody>
      </p:sp>
      <p:sp>
        <p:nvSpPr>
          <p:cNvPr id="6" name="Content Placeholder 5"/>
          <p:cNvSpPr>
            <a:spLocks noGrp="1"/>
          </p:cNvSpPr>
          <p:nvPr>
            <p:ph idx="1"/>
          </p:nvPr>
        </p:nvSpPr>
        <p:spPr/>
        <p:txBody>
          <a:bodyPr>
            <a:normAutofit fontScale="92500" lnSpcReduction="20000"/>
          </a:bodyPr>
          <a:lstStyle/>
          <a:p>
            <a:pPr lvl="1"/>
            <a:r>
              <a:rPr lang="en-US"/>
              <a:t>Frequent variation in theatre of operation and mission </a:t>
            </a:r>
            <a:r>
              <a:rPr lang="en-US" smtClean="0"/>
              <a:t>requirements</a:t>
            </a:r>
          </a:p>
          <a:p>
            <a:pPr lvl="2"/>
            <a:r>
              <a:rPr lang="en-US" smtClean="0"/>
              <a:t>ever </a:t>
            </a:r>
            <a:r>
              <a:rPr lang="en-US"/>
              <a:t>evolving asymmetric and operational threats and urgent operational requirements (UORs</a:t>
            </a:r>
            <a:r>
              <a:rPr lang="en-US" smtClean="0"/>
              <a:t>)</a:t>
            </a:r>
          </a:p>
          <a:p>
            <a:pPr lvl="2"/>
            <a:r>
              <a:rPr lang="en-US" smtClean="0"/>
              <a:t>vehicles need to be </a:t>
            </a:r>
            <a:r>
              <a:rPr lang="en-US"/>
              <a:t>rapidly </a:t>
            </a:r>
            <a:r>
              <a:rPr lang="en-US" smtClean="0"/>
              <a:t>reconfigurable. </a:t>
            </a:r>
          </a:p>
          <a:p>
            <a:pPr lvl="2"/>
            <a:r>
              <a:rPr lang="en-US" smtClean="0"/>
              <a:t>greater </a:t>
            </a:r>
            <a:r>
              <a:rPr lang="en-US"/>
              <a:t>portability of designs is required.</a:t>
            </a:r>
          </a:p>
          <a:p>
            <a:pPr lvl="1"/>
            <a:r>
              <a:rPr lang="en-US" smtClean="0"/>
              <a:t>Shrinking </a:t>
            </a:r>
            <a:r>
              <a:rPr lang="en-US"/>
              <a:t>EU defence procurement </a:t>
            </a:r>
            <a:r>
              <a:rPr lang="en-US" smtClean="0"/>
              <a:t>budgets</a:t>
            </a:r>
          </a:p>
          <a:p>
            <a:pPr lvl="2"/>
            <a:r>
              <a:rPr lang="en-US" smtClean="0"/>
              <a:t>fewer </a:t>
            </a:r>
            <a:r>
              <a:rPr lang="en-US"/>
              <a:t>new vehicles being </a:t>
            </a:r>
            <a:r>
              <a:rPr lang="en-US" smtClean="0"/>
              <a:t>developed</a:t>
            </a:r>
          </a:p>
          <a:p>
            <a:pPr lvl="2"/>
            <a:r>
              <a:rPr lang="en-US" smtClean="0"/>
              <a:t>mission </a:t>
            </a:r>
            <a:r>
              <a:rPr lang="en-US"/>
              <a:t>system upgrades to legacy fleets</a:t>
            </a:r>
          </a:p>
          <a:p>
            <a:pPr lvl="1"/>
            <a:r>
              <a:rPr lang="en-US" smtClean="0"/>
              <a:t>Increasing </a:t>
            </a:r>
            <a:r>
              <a:rPr lang="en-US"/>
              <a:t>vetronics </a:t>
            </a:r>
            <a:r>
              <a:rPr lang="en-US" smtClean="0"/>
              <a:t>sophistication</a:t>
            </a:r>
          </a:p>
          <a:p>
            <a:pPr lvl="2"/>
            <a:r>
              <a:rPr lang="en-US" smtClean="0"/>
              <a:t>increased </a:t>
            </a:r>
            <a:r>
              <a:rPr lang="en-US"/>
              <a:t>electronic </a:t>
            </a:r>
            <a:r>
              <a:rPr lang="en-US" smtClean="0"/>
              <a:t>complexity</a:t>
            </a:r>
          </a:p>
          <a:p>
            <a:pPr lvl="2"/>
            <a:r>
              <a:rPr lang="en-US" smtClean="0"/>
              <a:t>mission system integrators team or subcontact with specialist companies</a:t>
            </a:r>
          </a:p>
          <a:p>
            <a:pPr lvl="2"/>
            <a:r>
              <a:rPr lang="en-US" smtClean="0"/>
              <a:t>buyers </a:t>
            </a:r>
            <a:r>
              <a:rPr lang="en-US"/>
              <a:t>are becoming averse to single source </a:t>
            </a:r>
            <a:r>
              <a:rPr lang="en-US" smtClean="0"/>
              <a:t>primes</a:t>
            </a:r>
            <a:endParaRPr lang="en-US"/>
          </a:p>
          <a:p>
            <a:pPr lvl="1"/>
            <a:r>
              <a:rPr lang="en-US" smtClean="0"/>
              <a:t>Continuous </a:t>
            </a:r>
            <a:r>
              <a:rPr lang="en-US"/>
              <a:t>technology </a:t>
            </a:r>
            <a:r>
              <a:rPr lang="en-US" smtClean="0"/>
              <a:t>progession</a:t>
            </a:r>
          </a:p>
          <a:p>
            <a:pPr lvl="2"/>
            <a:r>
              <a:rPr lang="en-US" smtClean="0"/>
              <a:t>Fast innovation cycles in Information Technology, Sensors, and Electronics fuel </a:t>
            </a:r>
            <a:r>
              <a:rPr lang="en-US"/>
              <a:t>buyer expectation of increased vehicle </a:t>
            </a:r>
            <a:r>
              <a:rPr lang="en-US" smtClean="0"/>
              <a:t>capability</a:t>
            </a:r>
          </a:p>
          <a:p>
            <a:pPr lvl="2"/>
            <a:r>
              <a:rPr lang="en-US" smtClean="0"/>
              <a:t>solution needed that </a:t>
            </a:r>
            <a:r>
              <a:rPr lang="en-US"/>
              <a:t>enables affordable technology </a:t>
            </a:r>
            <a:r>
              <a:rPr lang="en-US" smtClean="0"/>
              <a:t>upgrades</a:t>
            </a:r>
          </a:p>
          <a:p>
            <a:pPr lvl="2"/>
            <a:r>
              <a:rPr lang="en-US" smtClean="0"/>
              <a:t>COTS </a:t>
            </a:r>
            <a:r>
              <a:rPr lang="en-US"/>
              <a:t>or “plug-and- play” approach.</a:t>
            </a:r>
          </a:p>
          <a:p>
            <a:pPr lvl="1"/>
            <a:r>
              <a:rPr lang="en-US" smtClean="0"/>
              <a:t>Standardisation</a:t>
            </a:r>
          </a:p>
          <a:p>
            <a:pPr lvl="2"/>
            <a:r>
              <a:rPr lang="en-US" smtClean="0"/>
              <a:t>UK GVA influences </a:t>
            </a:r>
            <a:r>
              <a:rPr lang="en-US"/>
              <a:t>the selection of some standard </a:t>
            </a:r>
            <a:r>
              <a:rPr lang="en-US" smtClean="0"/>
              <a:t>interfaces and standardisation </a:t>
            </a:r>
            <a:r>
              <a:rPr lang="en-US"/>
              <a:t>initiatives are starting to accelerate</a:t>
            </a:r>
            <a:r>
              <a:rPr lang="en-US" smtClean="0"/>
              <a:t>.</a:t>
            </a:r>
          </a:p>
          <a:p>
            <a:pPr lvl="2"/>
            <a:r>
              <a:rPr lang="en-US" smtClean="0"/>
              <a:t>Software </a:t>
            </a:r>
            <a:r>
              <a:rPr lang="en-US"/>
              <a:t>Standard for Military vehicles would open up the market and </a:t>
            </a:r>
            <a:r>
              <a:rPr lang="en-US" smtClean="0"/>
              <a:t>provide </a:t>
            </a:r>
            <a:r>
              <a:rPr lang="en-US"/>
              <a:t>numerous benefits</a:t>
            </a:r>
            <a:r>
              <a:rPr lang="en-US" smtClean="0"/>
              <a:t>.</a:t>
            </a:r>
            <a:endParaRPr lang="en-US"/>
          </a:p>
          <a:p>
            <a:pPr lvl="1"/>
            <a:endParaRPr lang="en-US"/>
          </a:p>
        </p:txBody>
      </p:sp>
      <p:sp>
        <p:nvSpPr>
          <p:cNvPr id="4" name="Slide Number Placeholder 3"/>
          <p:cNvSpPr>
            <a:spLocks noGrp="1"/>
          </p:cNvSpPr>
          <p:nvPr>
            <p:ph type="sldNum" sz="quarter" idx="10"/>
          </p:nvPr>
        </p:nvSpPr>
        <p:spPr/>
        <p:txBody>
          <a:bodyPr/>
          <a:lstStyle/>
          <a:p>
            <a:pPr>
              <a:defRPr/>
            </a:pPr>
            <a:fld id="{51F684D0-072E-4950-B61A-7506A7A15EB8}" type="slidenum">
              <a:rPr lang="de-DE" smtClean="0"/>
              <a:pPr>
                <a:defRPr/>
              </a:pPr>
              <a:t>37</a:t>
            </a:fld>
            <a:endParaRPr lang="de-DE"/>
          </a:p>
        </p:txBody>
      </p:sp>
    </p:spTree>
    <p:extLst>
      <p:ext uri="{BB962C8B-B14F-4D97-AF65-F5344CB8AC3E}">
        <p14:creationId xmlns:p14="http://schemas.microsoft.com/office/powerpoint/2010/main" val="3504478460"/>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de-DE"/>
              <a:t>Study </a:t>
            </a:r>
            <a:r>
              <a:rPr lang="de-DE" smtClean="0"/>
              <a:t>Results - </a:t>
            </a:r>
            <a:r>
              <a:rPr lang="de-DE"/>
              <a:t>4. </a:t>
            </a:r>
            <a:r>
              <a:rPr lang="en-GB"/>
              <a:t>Business </a:t>
            </a:r>
            <a:r>
              <a:rPr lang="en-GB" smtClean="0"/>
              <a:t>Case </a:t>
            </a:r>
            <a:br>
              <a:rPr lang="en-GB" smtClean="0"/>
            </a:br>
            <a:r>
              <a:rPr lang="en-GB" smtClean="0"/>
              <a:t>- </a:t>
            </a:r>
            <a:r>
              <a:rPr lang="en-GB" altLang="en-US" smtClean="0"/>
              <a:t>Benefits</a:t>
            </a:r>
          </a:p>
        </p:txBody>
      </p:sp>
      <p:sp>
        <p:nvSpPr>
          <p:cNvPr id="24579" name="Rectangle 3"/>
          <p:cNvSpPr>
            <a:spLocks noGrp="1" noChangeArrowheads="1"/>
          </p:cNvSpPr>
          <p:nvPr>
            <p:ph sz="half" idx="1"/>
          </p:nvPr>
        </p:nvSpPr>
        <p:spPr/>
        <p:txBody>
          <a:bodyPr>
            <a:normAutofit fontScale="70000" lnSpcReduction="20000"/>
          </a:bodyPr>
          <a:lstStyle/>
          <a:p>
            <a:pPr eaLnBrk="1" hangingPunct="1"/>
            <a:r>
              <a:rPr lang="en-GB" altLang="en-US" smtClean="0"/>
              <a:t>“</a:t>
            </a:r>
            <a:r>
              <a:rPr lang="en-GB" altLang="en-US"/>
              <a:t>Tier 0” Government and Military</a:t>
            </a:r>
          </a:p>
          <a:p>
            <a:pPr lvl="1" eaLnBrk="1" hangingPunct="1"/>
            <a:r>
              <a:rPr lang="en-GB" altLang="en-US" sz="1800" smtClean="0"/>
              <a:t>User</a:t>
            </a:r>
          </a:p>
          <a:p>
            <a:pPr lvl="2" eaLnBrk="1" hangingPunct="1"/>
            <a:r>
              <a:rPr lang="en-GB" altLang="en-US" sz="1800"/>
              <a:t>Improved task effectiveness</a:t>
            </a:r>
          </a:p>
          <a:p>
            <a:pPr lvl="2" eaLnBrk="1" hangingPunct="1"/>
            <a:r>
              <a:rPr lang="en-GB" altLang="en-US" sz="1800" smtClean="0"/>
              <a:t>Standard User-Interfaces</a:t>
            </a:r>
          </a:p>
          <a:p>
            <a:pPr lvl="2" eaLnBrk="1" hangingPunct="1"/>
            <a:r>
              <a:rPr lang="en-GB" altLang="en-US" sz="1800"/>
              <a:t>M</a:t>
            </a:r>
            <a:r>
              <a:rPr lang="en-GB" altLang="en-US" sz="1800" smtClean="0"/>
              <a:t>odular reconfigurability and re-use</a:t>
            </a:r>
          </a:p>
          <a:p>
            <a:pPr lvl="2" eaLnBrk="1" hangingPunct="1"/>
            <a:r>
              <a:rPr lang="en-GB" altLang="en-US" sz="1800" smtClean="0"/>
              <a:t>Simplified, faster training			</a:t>
            </a:r>
          </a:p>
          <a:p>
            <a:pPr lvl="1" eaLnBrk="1" hangingPunct="1"/>
            <a:r>
              <a:rPr lang="en-GB" altLang="en-US" sz="1800" smtClean="0"/>
              <a:t>Procurement Agency (eg fleet 5000 vehicles)</a:t>
            </a:r>
          </a:p>
          <a:p>
            <a:pPr lvl="2" eaLnBrk="1" hangingPunct="1"/>
            <a:r>
              <a:rPr lang="en-GB" altLang="en-US" sz="1800" smtClean="0"/>
              <a:t>Stable, State-of-the-Art Components at Competitive Prices</a:t>
            </a:r>
          </a:p>
          <a:p>
            <a:pPr lvl="2" eaLnBrk="1" hangingPunct="1"/>
            <a:r>
              <a:rPr lang="en-GB" altLang="en-US" sz="1800" smtClean="0"/>
              <a:t>Easy Software / Electronics Upgrades</a:t>
            </a:r>
          </a:p>
          <a:p>
            <a:pPr lvl="2" eaLnBrk="1" hangingPunct="1"/>
            <a:r>
              <a:rPr lang="en-GB" altLang="en-US" sz="1800" smtClean="0"/>
              <a:t>Simplification of Specification</a:t>
            </a:r>
            <a:endParaRPr lang="en-GB" altLang="en-US" sz="1800"/>
          </a:p>
          <a:p>
            <a:pPr lvl="2" eaLnBrk="1" hangingPunct="1"/>
            <a:r>
              <a:rPr lang="en-GB" altLang="en-US" sz="1800"/>
              <a:t>Initial Acquisition (~10% potential saving) </a:t>
            </a:r>
          </a:p>
          <a:p>
            <a:pPr lvl="2" eaLnBrk="1" hangingPunct="1"/>
            <a:r>
              <a:rPr lang="en-GB" altLang="en-US" sz="1800"/>
              <a:t>Support </a:t>
            </a:r>
          </a:p>
          <a:p>
            <a:pPr lvl="2" eaLnBrk="1" hangingPunct="1"/>
            <a:r>
              <a:rPr lang="en-GB" altLang="en-US" sz="1800"/>
              <a:t>Training</a:t>
            </a:r>
          </a:p>
          <a:p>
            <a:pPr lvl="2" eaLnBrk="1" hangingPunct="1"/>
            <a:r>
              <a:rPr lang="en-GB" altLang="en-US" sz="1800"/>
              <a:t>Whole life – potential saving initial estimate ~25</a:t>
            </a:r>
            <a:r>
              <a:rPr lang="en-GB" altLang="en-US" sz="1800" smtClean="0"/>
              <a:t>%</a:t>
            </a:r>
          </a:p>
          <a:p>
            <a:pPr lvl="2" eaLnBrk="1" hangingPunct="1"/>
            <a:endParaRPr lang="en-GB" altLang="en-US" sz="1800"/>
          </a:p>
          <a:p>
            <a:pPr eaLnBrk="1" hangingPunct="1"/>
            <a:r>
              <a:rPr lang="en-GB" altLang="en-US"/>
              <a:t>“Tier 2” Supply Base </a:t>
            </a:r>
          </a:p>
          <a:p>
            <a:pPr lvl="2" eaLnBrk="1" hangingPunct="1"/>
            <a:r>
              <a:rPr lang="en-GB" altLang="en-US" sz="1800" smtClean="0"/>
              <a:t>Mission Sub-System with Standard Interface to be provided to a large number of System Integrators</a:t>
            </a:r>
          </a:p>
          <a:p>
            <a:pPr lvl="2" eaLnBrk="1" hangingPunct="1"/>
            <a:r>
              <a:rPr lang="en-GB" altLang="en-US" sz="1800" smtClean="0"/>
              <a:t>New Suppliers for Software (Seperate from Hardware Suppliers) may even directly interface with Tier 0</a:t>
            </a:r>
          </a:p>
        </p:txBody>
      </p:sp>
      <p:sp>
        <p:nvSpPr>
          <p:cNvPr id="2" name="Content Placeholder 1"/>
          <p:cNvSpPr>
            <a:spLocks noGrp="1"/>
          </p:cNvSpPr>
          <p:nvPr>
            <p:ph sz="half" idx="2"/>
          </p:nvPr>
        </p:nvSpPr>
        <p:spPr/>
        <p:txBody>
          <a:bodyPr>
            <a:normAutofit fontScale="70000" lnSpcReduction="20000"/>
          </a:bodyPr>
          <a:lstStyle/>
          <a:p>
            <a:pPr eaLnBrk="1" hangingPunct="1"/>
            <a:r>
              <a:rPr lang="en-GB" altLang="en-US"/>
              <a:t>“Tier 1” Industry Prime and Mission System Integrator</a:t>
            </a:r>
          </a:p>
          <a:p>
            <a:pPr lvl="1" eaLnBrk="1" hangingPunct="1"/>
            <a:r>
              <a:rPr lang="en-GB" altLang="en-US" sz="2200" smtClean="0"/>
              <a:t>C4I System Integrator</a:t>
            </a:r>
          </a:p>
          <a:p>
            <a:pPr lvl="2"/>
            <a:r>
              <a:rPr lang="en-US"/>
              <a:t>European rationalisation of fleet C4I interfaces,</a:t>
            </a:r>
          </a:p>
          <a:p>
            <a:pPr lvl="2"/>
            <a:r>
              <a:rPr lang="en-US"/>
              <a:t>Reduction in proliferation of bespoke interface protocols and adaptation cost,</a:t>
            </a:r>
          </a:p>
          <a:p>
            <a:pPr lvl="2"/>
            <a:r>
              <a:rPr lang="en-US"/>
              <a:t>Interoperability (Soldier-Vehicle-Base) enabled by a consistent net centric architecture,</a:t>
            </a:r>
          </a:p>
          <a:p>
            <a:pPr lvl="2"/>
            <a:r>
              <a:rPr lang="en-US"/>
              <a:t>Improved network performance (relay node possibilities),</a:t>
            </a:r>
          </a:p>
          <a:p>
            <a:pPr lvl="2"/>
            <a:r>
              <a:rPr lang="de-DE"/>
              <a:t>Reduced vehicle adaptation cost</a:t>
            </a:r>
            <a:r>
              <a:rPr lang="de-DE" smtClean="0"/>
              <a:t>.</a:t>
            </a:r>
            <a:endParaRPr lang="en-GB" altLang="en-US" sz="2200" smtClean="0"/>
          </a:p>
          <a:p>
            <a:pPr lvl="1" eaLnBrk="1" hangingPunct="1"/>
            <a:endParaRPr lang="en-GB" altLang="en-US" sz="2200" smtClean="0"/>
          </a:p>
          <a:p>
            <a:pPr lvl="1" eaLnBrk="1" hangingPunct="1"/>
            <a:r>
              <a:rPr lang="en-GB" altLang="en-US" sz="2200" smtClean="0"/>
              <a:t>Mission System Integrator</a:t>
            </a:r>
          </a:p>
          <a:p>
            <a:pPr lvl="2" eaLnBrk="1" hangingPunct="1"/>
            <a:r>
              <a:rPr lang="en-GB" altLang="en-US" sz="1800" smtClean="0"/>
              <a:t>Simplified Integration, Testing, Certification</a:t>
            </a:r>
          </a:p>
          <a:p>
            <a:pPr lvl="2" eaLnBrk="1" hangingPunct="1"/>
            <a:r>
              <a:rPr lang="en-GB" altLang="en-US" sz="1800" smtClean="0"/>
              <a:t>Reduced risk</a:t>
            </a:r>
          </a:p>
          <a:p>
            <a:pPr lvl="2" eaLnBrk="1" hangingPunct="1"/>
            <a:r>
              <a:rPr lang="en-GB" altLang="en-US" sz="1800" smtClean="0"/>
              <a:t>Re-use of Solutions (also Software)</a:t>
            </a:r>
          </a:p>
          <a:p>
            <a:pPr lvl="1" eaLnBrk="1" hangingPunct="1"/>
            <a:r>
              <a:rPr lang="en-GB" altLang="en-US" sz="2200" smtClean="0"/>
              <a:t>Vehicle Provider</a:t>
            </a:r>
          </a:p>
          <a:p>
            <a:pPr lvl="2" eaLnBrk="1" hangingPunct="1"/>
            <a:r>
              <a:rPr lang="en-GB" altLang="en-US" sz="1800" smtClean="0"/>
              <a:t>Only one type of Infrastructure (according to the Standard) to be provided for Mission System</a:t>
            </a:r>
            <a:endParaRPr lang="en-GB" altLang="en-US" sz="1800"/>
          </a:p>
          <a:p>
            <a:endParaRPr lang="en-US"/>
          </a:p>
        </p:txBody>
      </p:sp>
    </p:spTree>
    <p:extLst>
      <p:ext uri="{BB962C8B-B14F-4D97-AF65-F5344CB8AC3E}">
        <p14:creationId xmlns:p14="http://schemas.microsoft.com/office/powerpoint/2010/main" val="2450216246"/>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a:t>Study Results - 4. </a:t>
            </a:r>
            <a:r>
              <a:rPr lang="en-GB"/>
              <a:t>Business Case </a:t>
            </a:r>
            <a:br>
              <a:rPr lang="en-GB"/>
            </a:br>
            <a:r>
              <a:rPr lang="en-GB"/>
              <a:t>- </a:t>
            </a:r>
            <a:r>
              <a:rPr lang="de-DE" smtClean="0"/>
              <a:t>GVA Open Architecture Cost Report</a:t>
            </a:r>
            <a:endParaRPr lang="en-US"/>
          </a:p>
        </p:txBody>
      </p:sp>
      <p:sp>
        <p:nvSpPr>
          <p:cNvPr id="7" name="Content Placeholder 6"/>
          <p:cNvSpPr>
            <a:spLocks noGrp="1"/>
          </p:cNvSpPr>
          <p:nvPr>
            <p:ph idx="1"/>
          </p:nvPr>
        </p:nvSpPr>
        <p:spPr>
          <a:xfrm>
            <a:off x="593726" y="1697038"/>
            <a:ext cx="5130434" cy="4972050"/>
          </a:xfrm>
        </p:spPr>
        <p:txBody>
          <a:bodyPr/>
          <a:lstStyle/>
          <a:p>
            <a:pPr lvl="1"/>
            <a:r>
              <a:rPr lang="de-DE" smtClean="0"/>
              <a:t>Study sponsored by UK MOD Agency in 2013 whole-life cost savings of a mission system implemented on a Multi-Role Vehicle with GVA Approach</a:t>
            </a:r>
          </a:p>
          <a:p>
            <a:pPr lvl="1"/>
            <a:r>
              <a:rPr lang="de-DE"/>
              <a:t>Manufacturing Phase: 13% Saving</a:t>
            </a:r>
          </a:p>
          <a:p>
            <a:pPr lvl="1"/>
            <a:r>
              <a:rPr lang="de-DE"/>
              <a:t>In-Service Phase: 7% Savings (30 years life)</a:t>
            </a:r>
          </a:p>
          <a:p>
            <a:endParaRPr lang="en-US"/>
          </a:p>
        </p:txBody>
      </p:sp>
      <p:sp>
        <p:nvSpPr>
          <p:cNvPr id="5" name="Slide Number Placeholder 4"/>
          <p:cNvSpPr>
            <a:spLocks noGrp="1"/>
          </p:cNvSpPr>
          <p:nvPr>
            <p:ph type="sldNum" sz="quarter" idx="10"/>
          </p:nvPr>
        </p:nvSpPr>
        <p:spPr/>
        <p:txBody>
          <a:bodyPr/>
          <a:lstStyle/>
          <a:p>
            <a:pPr>
              <a:defRPr/>
            </a:pPr>
            <a:fld id="{CD7D7421-6D61-4496-AE76-87CC5079F231}" type="slidenum">
              <a:rPr lang="de-DE" smtClean="0"/>
              <a:pPr>
                <a:defRPr/>
              </a:pPr>
              <a:t>39</a:t>
            </a:fld>
            <a:endParaRPr lang="de-DE"/>
          </a:p>
        </p:txBody>
      </p:sp>
      <p:pic>
        <p:nvPicPr>
          <p:cNvPr id="8" name="Picture 7"/>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56220" y="188550"/>
            <a:ext cx="2088290" cy="3792667"/>
          </a:xfrm>
          <a:prstGeom prst="rect">
            <a:avLst/>
          </a:prstGeom>
          <a:noFill/>
          <a:ln>
            <a:noFill/>
          </a:ln>
        </p:spPr>
      </p:pic>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222783455"/>
              </p:ext>
            </p:extLst>
          </p:nvPr>
        </p:nvGraphicFramePr>
        <p:xfrm>
          <a:off x="6012200" y="3650353"/>
          <a:ext cx="2639914" cy="3177160"/>
        </p:xfrm>
        <a:graphic>
          <a:graphicData uri="http://schemas.openxmlformats.org/presentationml/2006/ole">
            <mc:AlternateContent xmlns:mc="http://schemas.openxmlformats.org/markup-compatibility/2006">
              <mc:Choice xmlns:v="urn:schemas-microsoft-com:vml" Requires="v">
                <p:oleObj spid="_x0000_s48195" r:id="rId4" imgW="6094476" imgH="6830568" progId="SmartDraw.2">
                  <p:embed/>
                </p:oleObj>
              </mc:Choice>
              <mc:Fallback>
                <p:oleObj r:id="rId4" imgW="6094476" imgH="6830568" progId="SmartDraw.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200" y="3650353"/>
                        <a:ext cx="2639914" cy="3177160"/>
                      </a:xfrm>
                      <a:prstGeom prst="rect">
                        <a:avLst/>
                      </a:prstGeom>
                      <a:noFill/>
                    </p:spPr>
                  </p:pic>
                </p:oleObj>
              </mc:Fallback>
            </mc:AlternateContent>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108160892"/>
              </p:ext>
            </p:extLst>
          </p:nvPr>
        </p:nvGraphicFramePr>
        <p:xfrm>
          <a:off x="395420" y="3922062"/>
          <a:ext cx="5256730" cy="2510451"/>
        </p:xfrm>
        <a:graphic>
          <a:graphicData uri="http://schemas.openxmlformats.org/drawingml/2006/table">
            <a:tbl>
              <a:tblPr firstRow="1" firstCol="1" bandRow="1">
                <a:tableStyleId>{5C22544A-7EE6-4342-B048-85BDC9FD1C3A}</a:tableStyleId>
              </a:tblPr>
              <a:tblGrid>
                <a:gridCol w="864120"/>
                <a:gridCol w="864120"/>
                <a:gridCol w="3528490"/>
              </a:tblGrid>
              <a:tr h="288040">
                <a:tc gridSpan="3">
                  <a:txBody>
                    <a:bodyPr/>
                    <a:lstStyle/>
                    <a:p>
                      <a:pPr algn="ctr">
                        <a:spcAft>
                          <a:spcPts val="0"/>
                        </a:spcAft>
                      </a:pPr>
                      <a:r>
                        <a:rPr lang="de-DE" sz="1100" smtClean="0">
                          <a:effectLst/>
                          <a:latin typeface="Arial"/>
                          <a:ea typeface="Times New Roman"/>
                        </a:rPr>
                        <a:t>Manufacturing</a:t>
                      </a:r>
                      <a:r>
                        <a:rPr lang="de-DE" sz="1100" baseline="0" smtClean="0">
                          <a:effectLst/>
                          <a:latin typeface="Arial"/>
                          <a:ea typeface="Times New Roman"/>
                        </a:rPr>
                        <a:t> Phase</a:t>
                      </a:r>
                      <a:endParaRPr lang="en-US" sz="1100">
                        <a:effectLst/>
                        <a:latin typeface="Arial"/>
                        <a:ea typeface="Times New Roman"/>
                      </a:endParaRPr>
                    </a:p>
                  </a:txBody>
                  <a:tcPr marL="68580" marR="68580" marT="0" marB="0" anchor="ctr"/>
                </a:tc>
                <a:tc hMerge="1">
                  <a:txBody>
                    <a:bodyPr/>
                    <a:lstStyle/>
                    <a:p>
                      <a:pPr algn="ctr">
                        <a:spcAft>
                          <a:spcPts val="0"/>
                        </a:spcAft>
                      </a:pPr>
                      <a:endParaRPr lang="en-US" sz="1100">
                        <a:effectLst/>
                        <a:latin typeface="Arial"/>
                        <a:ea typeface="Times New Roman"/>
                      </a:endParaRPr>
                    </a:p>
                  </a:txBody>
                  <a:tcPr marL="68580" marR="68580" marT="0" marB="0" anchor="ctr"/>
                </a:tc>
                <a:tc hMerge="1">
                  <a:txBody>
                    <a:bodyPr/>
                    <a:lstStyle/>
                    <a:p>
                      <a:pPr algn="just">
                        <a:spcAft>
                          <a:spcPts val="0"/>
                        </a:spcAft>
                      </a:pPr>
                      <a:endParaRPr lang="en-US" sz="1100">
                        <a:effectLst/>
                        <a:latin typeface="Arial"/>
                        <a:ea typeface="Times New Roman"/>
                      </a:endParaRPr>
                    </a:p>
                  </a:txBody>
                  <a:tcPr marL="68580" marR="68580" marT="0" marB="0" anchor="ctr"/>
                </a:tc>
              </a:tr>
              <a:tr h="288040">
                <a:tc>
                  <a:txBody>
                    <a:bodyPr/>
                    <a:lstStyle/>
                    <a:p>
                      <a:pPr algn="ctr">
                        <a:spcAft>
                          <a:spcPts val="0"/>
                        </a:spcAft>
                      </a:pPr>
                      <a:r>
                        <a:rPr lang="en-US" sz="1100">
                          <a:effectLst/>
                        </a:rPr>
                        <a:t> </a:t>
                      </a:r>
                      <a:endParaRPr lang="en-US" sz="1100">
                        <a:effectLst/>
                        <a:latin typeface="Arial"/>
                        <a:ea typeface="Times New Roman"/>
                      </a:endParaRPr>
                    </a:p>
                  </a:txBody>
                  <a:tcPr marL="68580" marR="68580" marT="0" marB="0" anchor="ctr"/>
                </a:tc>
                <a:tc>
                  <a:txBody>
                    <a:bodyPr/>
                    <a:lstStyle/>
                    <a:p>
                      <a:pPr algn="ctr">
                        <a:spcAft>
                          <a:spcPts val="0"/>
                        </a:spcAft>
                      </a:pPr>
                      <a:r>
                        <a:rPr lang="en-US" sz="1100">
                          <a:effectLst/>
                        </a:rPr>
                        <a:t>GVA vs Non GVA Delta</a:t>
                      </a:r>
                      <a:endParaRPr lang="en-US" sz="1100">
                        <a:effectLst/>
                        <a:latin typeface="Arial"/>
                        <a:ea typeface="Times New Roman"/>
                      </a:endParaRPr>
                    </a:p>
                  </a:txBody>
                  <a:tcPr marL="68580" marR="68580" marT="0" marB="0" anchor="ctr"/>
                </a:tc>
                <a:tc>
                  <a:txBody>
                    <a:bodyPr/>
                    <a:lstStyle/>
                    <a:p>
                      <a:pPr algn="just">
                        <a:spcAft>
                          <a:spcPts val="0"/>
                        </a:spcAft>
                      </a:pPr>
                      <a:r>
                        <a:rPr lang="de-DE" sz="1100">
                          <a:effectLst/>
                        </a:rPr>
                        <a:t>Comment</a:t>
                      </a:r>
                      <a:endParaRPr lang="en-US" sz="1100">
                        <a:effectLst/>
                        <a:latin typeface="Arial"/>
                        <a:ea typeface="Times New Roman"/>
                      </a:endParaRPr>
                    </a:p>
                  </a:txBody>
                  <a:tcPr marL="68580" marR="68580" marT="0" marB="0" anchor="ctr"/>
                </a:tc>
              </a:tr>
              <a:tr h="168790">
                <a:tc>
                  <a:txBody>
                    <a:bodyPr/>
                    <a:lstStyle/>
                    <a:p>
                      <a:pPr algn="r">
                        <a:spcAft>
                          <a:spcPts val="0"/>
                        </a:spcAft>
                      </a:pPr>
                      <a:r>
                        <a:rPr lang="de-DE" sz="1100">
                          <a:effectLst/>
                        </a:rPr>
                        <a:t>HMI</a:t>
                      </a:r>
                      <a:endParaRPr lang="en-US" sz="1100">
                        <a:effectLst/>
                        <a:latin typeface="Arial"/>
                        <a:ea typeface="Times New Roman"/>
                      </a:endParaRPr>
                    </a:p>
                  </a:txBody>
                  <a:tcPr marL="68580" marR="68580" marT="0" marB="0" anchor="ctr"/>
                </a:tc>
                <a:tc>
                  <a:txBody>
                    <a:bodyPr/>
                    <a:lstStyle/>
                    <a:p>
                      <a:pPr algn="ctr">
                        <a:spcAft>
                          <a:spcPts val="0"/>
                        </a:spcAft>
                      </a:pPr>
                      <a:r>
                        <a:rPr lang="de-DE" sz="1000">
                          <a:effectLst/>
                        </a:rPr>
                        <a:t>+3%</a:t>
                      </a:r>
                      <a:endParaRPr lang="en-US" sz="1100">
                        <a:effectLst/>
                        <a:latin typeface="Arial"/>
                        <a:ea typeface="Times New Roman"/>
                      </a:endParaRPr>
                    </a:p>
                  </a:txBody>
                  <a:tcPr marL="68580" marR="68580" marT="0" marB="0" anchor="ctr"/>
                </a:tc>
                <a:tc>
                  <a:txBody>
                    <a:bodyPr/>
                    <a:lstStyle/>
                    <a:p>
                      <a:pPr algn="just">
                        <a:spcBef>
                          <a:spcPts val="100"/>
                        </a:spcBef>
                        <a:spcAft>
                          <a:spcPts val="100"/>
                        </a:spcAft>
                      </a:pPr>
                      <a:r>
                        <a:rPr lang="de-DE" sz="1000">
                          <a:effectLst/>
                        </a:rPr>
                        <a:t>Engineering judgement</a:t>
                      </a:r>
                      <a:endParaRPr lang="en-US" sz="1100">
                        <a:effectLst/>
                        <a:latin typeface="Arial"/>
                        <a:ea typeface="Times New Roman"/>
                      </a:endParaRPr>
                    </a:p>
                  </a:txBody>
                  <a:tcPr marL="68580" marR="68580" marT="0" marB="0" anchor="ctr"/>
                </a:tc>
              </a:tr>
              <a:tr h="72010">
                <a:tc>
                  <a:txBody>
                    <a:bodyPr/>
                    <a:lstStyle/>
                    <a:p>
                      <a:pPr algn="r">
                        <a:spcAft>
                          <a:spcPts val="0"/>
                        </a:spcAft>
                      </a:pPr>
                      <a:r>
                        <a:rPr lang="de-DE" sz="1100">
                          <a:effectLst/>
                        </a:rPr>
                        <a:t>Processing</a:t>
                      </a:r>
                      <a:endParaRPr lang="en-US" sz="1100">
                        <a:effectLst/>
                        <a:latin typeface="Arial"/>
                        <a:ea typeface="Times New Roman"/>
                      </a:endParaRPr>
                    </a:p>
                  </a:txBody>
                  <a:tcPr marL="68580" marR="68580" marT="0" marB="0" anchor="ctr"/>
                </a:tc>
                <a:tc>
                  <a:txBody>
                    <a:bodyPr/>
                    <a:lstStyle/>
                    <a:p>
                      <a:pPr algn="ctr">
                        <a:spcAft>
                          <a:spcPts val="0"/>
                        </a:spcAft>
                      </a:pPr>
                      <a:r>
                        <a:rPr lang="de-DE" sz="1000">
                          <a:effectLst/>
                        </a:rPr>
                        <a:t>0%</a:t>
                      </a:r>
                      <a:endParaRPr lang="en-US" sz="1100">
                        <a:effectLst/>
                        <a:latin typeface="Arial"/>
                        <a:ea typeface="Times New Roman"/>
                      </a:endParaRPr>
                    </a:p>
                  </a:txBody>
                  <a:tcPr marL="68580" marR="68580" marT="0" marB="0" anchor="ctr"/>
                </a:tc>
                <a:tc>
                  <a:txBody>
                    <a:bodyPr/>
                    <a:lstStyle/>
                    <a:p>
                      <a:pPr algn="just">
                        <a:spcBef>
                          <a:spcPts val="100"/>
                        </a:spcBef>
                        <a:spcAft>
                          <a:spcPts val="100"/>
                        </a:spcAft>
                      </a:pPr>
                      <a:r>
                        <a:rPr lang="de-DE" sz="1000">
                          <a:effectLst/>
                        </a:rPr>
                        <a:t>Engineering judgement</a:t>
                      </a:r>
                      <a:endParaRPr lang="en-US" sz="1100">
                        <a:effectLst/>
                        <a:latin typeface="Arial"/>
                        <a:ea typeface="Times New Roman"/>
                      </a:endParaRPr>
                    </a:p>
                  </a:txBody>
                  <a:tcPr marL="68580" marR="68580" marT="0" marB="0" anchor="ctr"/>
                </a:tc>
              </a:tr>
              <a:tr h="120400">
                <a:tc>
                  <a:txBody>
                    <a:bodyPr/>
                    <a:lstStyle/>
                    <a:p>
                      <a:pPr algn="r">
                        <a:spcAft>
                          <a:spcPts val="0"/>
                        </a:spcAft>
                      </a:pPr>
                      <a:r>
                        <a:rPr lang="de-DE" sz="1100">
                          <a:effectLst/>
                        </a:rPr>
                        <a:t>LSA IR</a:t>
                      </a:r>
                      <a:endParaRPr lang="en-US" sz="1100">
                        <a:effectLst/>
                        <a:latin typeface="Arial"/>
                        <a:ea typeface="Times New Roman"/>
                      </a:endParaRPr>
                    </a:p>
                  </a:txBody>
                  <a:tcPr marL="68580" marR="68580" marT="0" marB="0" anchor="ctr"/>
                </a:tc>
                <a:tc>
                  <a:txBody>
                    <a:bodyPr/>
                    <a:lstStyle/>
                    <a:p>
                      <a:pPr algn="ctr">
                        <a:spcAft>
                          <a:spcPts val="0"/>
                        </a:spcAft>
                      </a:pPr>
                      <a:r>
                        <a:rPr lang="de-DE" sz="1000">
                          <a:effectLst/>
                        </a:rPr>
                        <a:t>+13%</a:t>
                      </a:r>
                      <a:endParaRPr lang="en-US" sz="1100">
                        <a:effectLst/>
                        <a:latin typeface="Arial"/>
                        <a:ea typeface="Times New Roman"/>
                      </a:endParaRPr>
                    </a:p>
                  </a:txBody>
                  <a:tcPr marL="68580" marR="68580" marT="0" marB="0" anchor="ctr"/>
                </a:tc>
                <a:tc>
                  <a:txBody>
                    <a:bodyPr/>
                    <a:lstStyle/>
                    <a:p>
                      <a:pPr algn="just">
                        <a:spcBef>
                          <a:spcPts val="100"/>
                        </a:spcBef>
                        <a:spcAft>
                          <a:spcPts val="100"/>
                        </a:spcAft>
                      </a:pPr>
                      <a:r>
                        <a:rPr lang="en-US" sz="1000">
                          <a:effectLst/>
                        </a:rPr>
                        <a:t>GVA requires digital interface unit</a:t>
                      </a:r>
                      <a:endParaRPr lang="en-US" sz="1100">
                        <a:effectLst/>
                        <a:latin typeface="Arial"/>
                        <a:ea typeface="Times New Roman"/>
                      </a:endParaRPr>
                    </a:p>
                  </a:txBody>
                  <a:tcPr marL="68580" marR="68580" marT="0" marB="0" anchor="ctr"/>
                </a:tc>
              </a:tr>
              <a:tr h="312810">
                <a:tc>
                  <a:txBody>
                    <a:bodyPr/>
                    <a:lstStyle/>
                    <a:p>
                      <a:pPr algn="r">
                        <a:spcAft>
                          <a:spcPts val="0"/>
                        </a:spcAft>
                      </a:pPr>
                      <a:r>
                        <a:rPr lang="de-DE" sz="1100">
                          <a:effectLst/>
                        </a:rPr>
                        <a:t>LSA TI</a:t>
                      </a:r>
                      <a:endParaRPr lang="en-US" sz="1100">
                        <a:effectLst/>
                        <a:latin typeface="Arial"/>
                        <a:ea typeface="Times New Roman"/>
                      </a:endParaRPr>
                    </a:p>
                  </a:txBody>
                  <a:tcPr marL="68580" marR="68580" marT="0" marB="0" anchor="ctr"/>
                </a:tc>
                <a:tc>
                  <a:txBody>
                    <a:bodyPr/>
                    <a:lstStyle/>
                    <a:p>
                      <a:pPr algn="ctr">
                        <a:spcAft>
                          <a:spcPts val="0"/>
                        </a:spcAft>
                      </a:pPr>
                      <a:r>
                        <a:rPr lang="de-DE" sz="1000">
                          <a:effectLst/>
                        </a:rPr>
                        <a:t>+21%</a:t>
                      </a:r>
                      <a:endParaRPr lang="en-US" sz="1100">
                        <a:effectLst/>
                        <a:latin typeface="Arial"/>
                        <a:ea typeface="Times New Roman"/>
                      </a:endParaRPr>
                    </a:p>
                  </a:txBody>
                  <a:tcPr marL="68580" marR="68580" marT="0" marB="0" anchor="ctr"/>
                </a:tc>
                <a:tc>
                  <a:txBody>
                    <a:bodyPr/>
                    <a:lstStyle/>
                    <a:p>
                      <a:pPr algn="just">
                        <a:spcBef>
                          <a:spcPts val="100"/>
                        </a:spcBef>
                        <a:spcAft>
                          <a:spcPts val="100"/>
                        </a:spcAft>
                      </a:pPr>
                      <a:r>
                        <a:rPr lang="en-US" sz="1000">
                          <a:effectLst/>
                        </a:rPr>
                        <a:t>GVA requires VTIB unit for each TI camera to generate compliant video feed.</a:t>
                      </a:r>
                      <a:endParaRPr lang="en-US" sz="1100">
                        <a:effectLst/>
                        <a:latin typeface="Arial"/>
                        <a:ea typeface="Times New Roman"/>
                      </a:endParaRPr>
                    </a:p>
                  </a:txBody>
                  <a:tcPr marL="68580" marR="68580" marT="0" marB="0" anchor="ctr"/>
                </a:tc>
              </a:tr>
              <a:tr h="72010">
                <a:tc>
                  <a:txBody>
                    <a:bodyPr/>
                    <a:lstStyle/>
                    <a:p>
                      <a:pPr algn="r">
                        <a:spcAft>
                          <a:spcPts val="0"/>
                        </a:spcAft>
                      </a:pPr>
                      <a:r>
                        <a:rPr lang="de-DE" sz="1100">
                          <a:effectLst/>
                        </a:rPr>
                        <a:t>Power</a:t>
                      </a:r>
                      <a:endParaRPr lang="en-US" sz="1100">
                        <a:effectLst/>
                        <a:latin typeface="Arial"/>
                        <a:ea typeface="Times New Roman"/>
                      </a:endParaRPr>
                    </a:p>
                  </a:txBody>
                  <a:tcPr marL="68580" marR="68580" marT="0" marB="0" anchor="ctr"/>
                </a:tc>
                <a:tc>
                  <a:txBody>
                    <a:bodyPr/>
                    <a:lstStyle/>
                    <a:p>
                      <a:pPr algn="ctr">
                        <a:spcAft>
                          <a:spcPts val="0"/>
                        </a:spcAft>
                      </a:pPr>
                      <a:r>
                        <a:rPr lang="de-DE" sz="1000">
                          <a:effectLst/>
                        </a:rPr>
                        <a:t>-60%</a:t>
                      </a:r>
                      <a:endParaRPr lang="en-US" sz="1100">
                        <a:effectLst/>
                        <a:latin typeface="Arial"/>
                        <a:ea typeface="Times New Roman"/>
                      </a:endParaRPr>
                    </a:p>
                  </a:txBody>
                  <a:tcPr marL="68580" marR="68580" marT="0" marB="0" anchor="ctr"/>
                </a:tc>
                <a:tc>
                  <a:txBody>
                    <a:bodyPr/>
                    <a:lstStyle/>
                    <a:p>
                      <a:pPr algn="just">
                        <a:spcBef>
                          <a:spcPts val="100"/>
                        </a:spcBef>
                        <a:spcAft>
                          <a:spcPts val="100"/>
                        </a:spcAft>
                      </a:pPr>
                      <a:r>
                        <a:rPr lang="en-US" sz="1000">
                          <a:effectLst/>
                        </a:rPr>
                        <a:t>Baseline requires separate power management box.</a:t>
                      </a:r>
                      <a:endParaRPr lang="en-US" sz="1100">
                        <a:effectLst/>
                        <a:latin typeface="Arial"/>
                        <a:ea typeface="Times New Roman"/>
                      </a:endParaRPr>
                    </a:p>
                  </a:txBody>
                  <a:tcPr marL="68580" marR="68580" marT="0" marB="0" anchor="ctr"/>
                </a:tc>
              </a:tr>
              <a:tr h="264420">
                <a:tc>
                  <a:txBody>
                    <a:bodyPr/>
                    <a:lstStyle/>
                    <a:p>
                      <a:pPr algn="r">
                        <a:spcAft>
                          <a:spcPts val="0"/>
                        </a:spcAft>
                      </a:pPr>
                      <a:r>
                        <a:rPr lang="de-DE" sz="1100">
                          <a:effectLst/>
                        </a:rPr>
                        <a:t>Distribution</a:t>
                      </a:r>
                      <a:endParaRPr lang="en-US" sz="1100">
                        <a:effectLst/>
                        <a:latin typeface="Arial"/>
                        <a:ea typeface="Times New Roman"/>
                      </a:endParaRPr>
                    </a:p>
                  </a:txBody>
                  <a:tcPr marL="68580" marR="68580" marT="0" marB="0" anchor="ctr"/>
                </a:tc>
                <a:tc>
                  <a:txBody>
                    <a:bodyPr/>
                    <a:lstStyle/>
                    <a:p>
                      <a:pPr algn="ctr">
                        <a:spcAft>
                          <a:spcPts val="0"/>
                        </a:spcAft>
                      </a:pPr>
                      <a:r>
                        <a:rPr lang="de-DE" sz="1000">
                          <a:effectLst/>
                        </a:rPr>
                        <a:t>-50%</a:t>
                      </a:r>
                      <a:endParaRPr lang="en-US" sz="1100">
                        <a:effectLst/>
                        <a:latin typeface="Arial"/>
                        <a:ea typeface="Times New Roman"/>
                      </a:endParaRPr>
                    </a:p>
                  </a:txBody>
                  <a:tcPr marL="68580" marR="68580" marT="0" marB="0" anchor="ctr"/>
                </a:tc>
                <a:tc>
                  <a:txBody>
                    <a:bodyPr/>
                    <a:lstStyle/>
                    <a:p>
                      <a:pPr algn="just">
                        <a:spcBef>
                          <a:spcPts val="100"/>
                        </a:spcBef>
                        <a:spcAft>
                          <a:spcPts val="100"/>
                        </a:spcAft>
                      </a:pPr>
                      <a:r>
                        <a:rPr lang="en-US" sz="1000">
                          <a:effectLst/>
                        </a:rPr>
                        <a:t>Baseline requires additional cabling and analogue Video Distribution Unit (VDU) versus GVA Ethernet switch.</a:t>
                      </a:r>
                      <a:endParaRPr lang="en-US" sz="1100">
                        <a:effectLst/>
                        <a:latin typeface="Arial"/>
                        <a:ea typeface="Times New Roman"/>
                      </a:endParaRPr>
                    </a:p>
                  </a:txBody>
                  <a:tcPr marL="68580" marR="68580" marT="0" marB="0" anchor="ctr"/>
                </a:tc>
              </a:tr>
              <a:tr h="319670">
                <a:tc>
                  <a:txBody>
                    <a:bodyPr/>
                    <a:lstStyle/>
                    <a:p>
                      <a:pPr algn="r">
                        <a:spcAft>
                          <a:spcPts val="0"/>
                        </a:spcAft>
                      </a:pPr>
                      <a:r>
                        <a:rPr lang="de-DE" sz="1100">
                          <a:effectLst/>
                        </a:rPr>
                        <a:t>Install</a:t>
                      </a:r>
                      <a:endParaRPr lang="en-US" sz="1100">
                        <a:effectLst/>
                        <a:latin typeface="Arial"/>
                        <a:ea typeface="Times New Roman"/>
                      </a:endParaRPr>
                    </a:p>
                  </a:txBody>
                  <a:tcPr marL="68580" marR="68580" marT="0" marB="0" anchor="ctr"/>
                </a:tc>
                <a:tc>
                  <a:txBody>
                    <a:bodyPr/>
                    <a:lstStyle/>
                    <a:p>
                      <a:pPr algn="ctr">
                        <a:spcAft>
                          <a:spcPts val="0"/>
                        </a:spcAft>
                      </a:pPr>
                      <a:r>
                        <a:rPr lang="de-DE" sz="1000">
                          <a:effectLst/>
                        </a:rPr>
                        <a:t>-50%</a:t>
                      </a:r>
                      <a:endParaRPr lang="en-US" sz="1100">
                        <a:effectLst/>
                        <a:latin typeface="Arial"/>
                        <a:ea typeface="Times New Roman"/>
                      </a:endParaRPr>
                    </a:p>
                  </a:txBody>
                  <a:tcPr marL="68580" marR="68580" marT="0" marB="0" anchor="ctr"/>
                </a:tc>
                <a:tc>
                  <a:txBody>
                    <a:bodyPr/>
                    <a:lstStyle/>
                    <a:p>
                      <a:pPr algn="just">
                        <a:spcBef>
                          <a:spcPts val="100"/>
                        </a:spcBef>
                        <a:spcAft>
                          <a:spcPts val="100"/>
                        </a:spcAft>
                      </a:pPr>
                      <a:r>
                        <a:rPr lang="en-US" sz="1000">
                          <a:effectLst/>
                        </a:rPr>
                        <a:t>Baseline requires additional installation effort due to increased use of point-to-point connections and disparate sub-systems.</a:t>
                      </a:r>
                      <a:endParaRPr lang="en-US" sz="1100">
                        <a:effectLst/>
                        <a:latin typeface="Arial"/>
                        <a:ea typeface="Times New Roman"/>
                      </a:endParaRPr>
                    </a:p>
                  </a:txBody>
                  <a:tcPr marL="68580" marR="68580" marT="0" marB="0" anchor="ctr"/>
                </a:tc>
              </a:tr>
              <a:tr h="278141">
                <a:tc>
                  <a:txBody>
                    <a:bodyPr/>
                    <a:lstStyle/>
                    <a:p>
                      <a:pPr algn="r">
                        <a:spcAft>
                          <a:spcPts val="0"/>
                        </a:spcAft>
                      </a:pPr>
                      <a:r>
                        <a:rPr lang="de-DE" sz="1400" b="1">
                          <a:effectLst/>
                        </a:rPr>
                        <a:t>Total</a:t>
                      </a:r>
                      <a:endParaRPr lang="en-US" sz="1400" b="1">
                        <a:effectLst/>
                        <a:latin typeface="Arial"/>
                        <a:ea typeface="Times New Roman"/>
                      </a:endParaRPr>
                    </a:p>
                  </a:txBody>
                  <a:tcPr marL="68580" marR="68580" marT="0" marB="0" anchor="ctr"/>
                </a:tc>
                <a:tc>
                  <a:txBody>
                    <a:bodyPr/>
                    <a:lstStyle/>
                    <a:p>
                      <a:pPr algn="ctr">
                        <a:spcAft>
                          <a:spcPts val="0"/>
                        </a:spcAft>
                      </a:pPr>
                      <a:r>
                        <a:rPr lang="de-DE" sz="1400" b="1">
                          <a:effectLst/>
                        </a:rPr>
                        <a:t>13%</a:t>
                      </a:r>
                      <a:endParaRPr lang="en-US" sz="1400" b="1">
                        <a:effectLst/>
                        <a:latin typeface="Arial"/>
                        <a:ea typeface="Times New Roman"/>
                      </a:endParaRPr>
                    </a:p>
                  </a:txBody>
                  <a:tcPr marL="68580" marR="68580" marT="0" marB="0" anchor="ctr"/>
                </a:tc>
                <a:tc>
                  <a:txBody>
                    <a:bodyPr/>
                    <a:lstStyle/>
                    <a:p>
                      <a:pPr algn="just">
                        <a:spcBef>
                          <a:spcPts val="100"/>
                        </a:spcBef>
                        <a:spcAft>
                          <a:spcPts val="100"/>
                        </a:spcAft>
                      </a:pPr>
                      <a:r>
                        <a:rPr lang="en-US" sz="1400" b="1">
                          <a:effectLst/>
                        </a:rPr>
                        <a:t>Total Saving</a:t>
                      </a:r>
                      <a:endParaRPr lang="en-US" sz="1400" b="1">
                        <a:effectLst/>
                        <a:latin typeface="Arial"/>
                        <a:ea typeface="Times New Roman"/>
                      </a:endParaRPr>
                    </a:p>
                  </a:txBody>
                  <a:tcPr marL="68580" marR="68580" marT="0" marB="0" anchor="ctr"/>
                </a:tc>
              </a:tr>
            </a:tbl>
          </a:graphicData>
        </a:graphic>
      </p:graphicFrame>
    </p:spTree>
    <p:extLst>
      <p:ext uri="{BB962C8B-B14F-4D97-AF65-F5344CB8AC3E}">
        <p14:creationId xmlns:p14="http://schemas.microsoft.com/office/powerpoint/2010/main" val="3156040155"/>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smtClean="0"/>
              <a:t>General</a:t>
            </a:r>
            <a:br>
              <a:rPr lang="de-DE" smtClean="0"/>
            </a:br>
            <a:r>
              <a:rPr lang="de-DE" smtClean="0"/>
              <a:t>- Motivation</a:t>
            </a:r>
            <a:endParaRPr lang="en-US"/>
          </a:p>
        </p:txBody>
      </p:sp>
      <p:sp>
        <p:nvSpPr>
          <p:cNvPr id="7" name="Content Placeholder 6"/>
          <p:cNvSpPr>
            <a:spLocks noGrp="1"/>
          </p:cNvSpPr>
          <p:nvPr>
            <p:ph idx="1"/>
          </p:nvPr>
        </p:nvSpPr>
        <p:spPr>
          <a:xfrm>
            <a:off x="593725" y="1697038"/>
            <a:ext cx="5707063" cy="4972050"/>
          </a:xfrm>
        </p:spPr>
        <p:txBody>
          <a:bodyPr>
            <a:normAutofit lnSpcReduction="10000"/>
          </a:bodyPr>
          <a:lstStyle/>
          <a:p>
            <a:pPr lvl="1"/>
            <a:r>
              <a:rPr lang="en-US" smtClean="0"/>
              <a:t>permanent </a:t>
            </a:r>
            <a:r>
              <a:rPr lang="en-US"/>
              <a:t>and increasing need for networked information </a:t>
            </a:r>
            <a:r>
              <a:rPr lang="en-US" smtClean="0"/>
              <a:t>technology</a:t>
            </a:r>
            <a:r>
              <a:rPr lang="en-US"/>
              <a:t> </a:t>
            </a:r>
            <a:r>
              <a:rPr lang="en-US" smtClean="0"/>
              <a:t>in </a:t>
            </a:r>
            <a:r>
              <a:rPr lang="en-US"/>
              <a:t>military land </a:t>
            </a:r>
            <a:r>
              <a:rPr lang="en-US" smtClean="0"/>
              <a:t>vehicles</a:t>
            </a:r>
          </a:p>
          <a:p>
            <a:pPr lvl="2"/>
            <a:r>
              <a:rPr lang="en-US" smtClean="0"/>
              <a:t>enable </a:t>
            </a:r>
            <a:r>
              <a:rPr lang="en-US"/>
              <a:t>better situational awareness and </a:t>
            </a:r>
            <a:endParaRPr lang="en-US" smtClean="0"/>
          </a:p>
          <a:p>
            <a:pPr lvl="2"/>
            <a:r>
              <a:rPr lang="en-US" smtClean="0"/>
              <a:t>faster</a:t>
            </a:r>
            <a:r>
              <a:rPr lang="en-US"/>
              <a:t>, more efficient and precise </a:t>
            </a:r>
            <a:r>
              <a:rPr lang="en-US" smtClean="0"/>
              <a:t>effects</a:t>
            </a:r>
            <a:endParaRPr lang="en-US"/>
          </a:p>
          <a:p>
            <a:pPr lvl="1"/>
            <a:r>
              <a:rPr lang="en-US" smtClean="0"/>
              <a:t>number </a:t>
            </a:r>
            <a:r>
              <a:rPr lang="en-US"/>
              <a:t>of national projects underway that aim to standardise certain information technology features in order </a:t>
            </a:r>
            <a:endParaRPr lang="en-US" smtClean="0"/>
          </a:p>
          <a:p>
            <a:pPr lvl="2"/>
            <a:r>
              <a:rPr lang="en-US" smtClean="0"/>
              <a:t>to </a:t>
            </a:r>
            <a:r>
              <a:rPr lang="en-US"/>
              <a:t>manage complexity and </a:t>
            </a:r>
            <a:endParaRPr lang="en-US" smtClean="0"/>
          </a:p>
          <a:p>
            <a:pPr lvl="2"/>
            <a:r>
              <a:rPr lang="en-US" smtClean="0"/>
              <a:t>to provide </a:t>
            </a:r>
            <a:r>
              <a:rPr lang="en-US"/>
              <a:t>a coordinated approach </a:t>
            </a:r>
            <a:r>
              <a:rPr lang="en-US" smtClean="0"/>
              <a:t>at European level</a:t>
            </a:r>
          </a:p>
          <a:p>
            <a:pPr lvl="3"/>
            <a:r>
              <a:rPr lang="en-US" smtClean="0"/>
              <a:t>to </a:t>
            </a:r>
            <a:r>
              <a:rPr lang="en-US"/>
              <a:t>future procurement and </a:t>
            </a:r>
            <a:endParaRPr lang="en-US" smtClean="0"/>
          </a:p>
          <a:p>
            <a:pPr lvl="3"/>
            <a:r>
              <a:rPr lang="en-US" smtClean="0"/>
              <a:t>to whole </a:t>
            </a:r>
            <a:r>
              <a:rPr lang="en-US"/>
              <a:t>life equipment support.</a:t>
            </a:r>
          </a:p>
          <a:p>
            <a:pPr lvl="1"/>
            <a:r>
              <a:rPr lang="en-US" smtClean="0"/>
              <a:t>previous </a:t>
            </a:r>
            <a:r>
              <a:rPr lang="en-US"/>
              <a:t>land vehicle studies at </a:t>
            </a:r>
            <a:r>
              <a:rPr lang="en-US" smtClean="0"/>
              <a:t>EDA</a:t>
            </a:r>
          </a:p>
          <a:p>
            <a:pPr lvl="1"/>
            <a:r>
              <a:rPr lang="de-DE" smtClean="0"/>
              <a:t>LAVOSAR</a:t>
            </a:r>
            <a:endParaRPr lang="en-US" smtClean="0"/>
          </a:p>
          <a:p>
            <a:pPr lvl="2"/>
            <a:r>
              <a:rPr lang="en-US" smtClean="0"/>
              <a:t>a </a:t>
            </a:r>
            <a:r>
              <a:rPr lang="en-US"/>
              <a:t>study of the technical and financial aspects of a common European Land Vehicle approach to Mission System open architecture would be </a:t>
            </a:r>
            <a:r>
              <a:rPr lang="en-US" smtClean="0"/>
              <a:t>worthwhile</a:t>
            </a:r>
          </a:p>
          <a:p>
            <a:pPr lvl="2"/>
            <a:r>
              <a:rPr lang="en-US" smtClean="0"/>
              <a:t>focussing </a:t>
            </a:r>
            <a:r>
              <a:rPr lang="en-US"/>
              <a:t>on the mission systems of typical vehicles to be used by participating member countries</a:t>
            </a:r>
            <a:r>
              <a:rPr lang="en-US" smtClean="0"/>
              <a:t>.</a:t>
            </a:r>
          </a:p>
        </p:txBody>
      </p:sp>
      <p:sp>
        <p:nvSpPr>
          <p:cNvPr id="5" name="Slide Number Placeholder 4"/>
          <p:cNvSpPr>
            <a:spLocks noGrp="1"/>
          </p:cNvSpPr>
          <p:nvPr>
            <p:ph type="sldNum" sz="quarter" idx="10"/>
          </p:nvPr>
        </p:nvSpPr>
        <p:spPr/>
        <p:txBody>
          <a:bodyPr/>
          <a:lstStyle/>
          <a:p>
            <a:pPr>
              <a:defRPr/>
            </a:pPr>
            <a:fld id="{CD7D7421-6D61-4496-AE76-87CC5079F231}" type="slidenum">
              <a:rPr lang="de-DE" smtClean="0"/>
              <a:pPr>
                <a:defRPr/>
              </a:pPr>
              <a:t>4</a:t>
            </a:fld>
            <a:endParaRPr lang="de-DE"/>
          </a:p>
        </p:txBody>
      </p:sp>
      <p:pic>
        <p:nvPicPr>
          <p:cNvPr id="8" name="Picture 12" descr="200101F075_FüUGV_CMYK"/>
          <p:cNvPicPr>
            <a:picLocks noChangeAspect="1" noChangeArrowheads="1"/>
          </p:cNvPicPr>
          <p:nvPr/>
        </p:nvPicPr>
        <p:blipFill>
          <a:blip r:embed="rId2"/>
          <a:srcRect b="-17"/>
          <a:stretch>
            <a:fillRect/>
          </a:stretch>
        </p:blipFill>
        <p:spPr bwMode="auto">
          <a:xfrm>
            <a:off x="6300788" y="1628775"/>
            <a:ext cx="2735262" cy="1949450"/>
          </a:xfrm>
          <a:prstGeom prst="rect">
            <a:avLst/>
          </a:prstGeom>
          <a:noFill/>
          <a:ln w="9525">
            <a:noFill/>
            <a:miter lim="800000"/>
            <a:headEnd/>
            <a:tailEnd/>
          </a:ln>
        </p:spPr>
      </p:pic>
      <p:pic>
        <p:nvPicPr>
          <p:cNvPr id="9" name="Picture 5" descr="11998?$leaf$"/>
          <p:cNvPicPr>
            <a:picLocks noChangeAspect="1" noChangeArrowheads="1"/>
          </p:cNvPicPr>
          <p:nvPr/>
        </p:nvPicPr>
        <p:blipFill>
          <a:blip r:embed="rId3"/>
          <a:srcRect/>
          <a:stretch>
            <a:fillRect/>
          </a:stretch>
        </p:blipFill>
        <p:spPr bwMode="auto">
          <a:xfrm>
            <a:off x="6445250" y="4797425"/>
            <a:ext cx="2087563" cy="1565275"/>
          </a:xfrm>
          <a:prstGeom prst="rect">
            <a:avLst/>
          </a:prstGeom>
          <a:noFill/>
          <a:ln w="9525">
            <a:noFill/>
            <a:miter lim="800000"/>
            <a:headEnd/>
            <a:tailEnd/>
          </a:ln>
        </p:spPr>
      </p:pic>
    </p:spTree>
    <p:extLst>
      <p:ext uri="{BB962C8B-B14F-4D97-AF65-F5344CB8AC3E}">
        <p14:creationId xmlns:p14="http://schemas.microsoft.com/office/powerpoint/2010/main" val="3472871900"/>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de-DE"/>
              <a:t>Study </a:t>
            </a:r>
            <a:r>
              <a:rPr lang="de-DE" smtClean="0"/>
              <a:t>Results - </a:t>
            </a:r>
            <a:r>
              <a:rPr lang="de-DE"/>
              <a:t>4. </a:t>
            </a:r>
            <a:r>
              <a:rPr lang="en-GB"/>
              <a:t>Business </a:t>
            </a:r>
            <a:r>
              <a:rPr lang="en-GB" smtClean="0"/>
              <a:t>Case </a:t>
            </a:r>
            <a:br>
              <a:rPr lang="en-GB" smtClean="0"/>
            </a:br>
            <a:r>
              <a:rPr lang="en-GB" smtClean="0"/>
              <a:t>- </a:t>
            </a:r>
            <a:r>
              <a:rPr lang="en-GB" altLang="en-US" smtClean="0"/>
              <a:t>Outline Roadmap</a:t>
            </a:r>
          </a:p>
        </p:txBody>
      </p:sp>
      <p:sp>
        <p:nvSpPr>
          <p:cNvPr id="27651" name="Rectangle 5"/>
          <p:cNvSpPr>
            <a:spLocks noChangeArrowheads="1"/>
          </p:cNvSpPr>
          <p:nvPr/>
        </p:nvSpPr>
        <p:spPr bwMode="auto">
          <a:xfrm>
            <a:off x="-42863" y="852488"/>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pic>
        <p:nvPicPr>
          <p:cNvPr id="18449"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730"/>
            <a:ext cx="9151938"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2149997"/>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- 4. </a:t>
            </a:r>
            <a:r>
              <a:rPr lang="en-GB"/>
              <a:t>Business Case </a:t>
            </a:r>
            <a:br>
              <a:rPr lang="en-GB"/>
            </a:br>
            <a:r>
              <a:rPr lang="en-GB"/>
              <a:t>- </a:t>
            </a:r>
            <a:r>
              <a:rPr lang="de-DE" smtClean="0"/>
              <a:t>Business Case</a:t>
            </a:r>
            <a:endParaRPr lang="en-US"/>
          </a:p>
        </p:txBody>
      </p:sp>
      <p:sp>
        <p:nvSpPr>
          <p:cNvPr id="3" name="Content Placeholder 2"/>
          <p:cNvSpPr>
            <a:spLocks noGrp="1"/>
          </p:cNvSpPr>
          <p:nvPr>
            <p:ph idx="1"/>
          </p:nvPr>
        </p:nvSpPr>
        <p:spPr/>
        <p:txBody>
          <a:bodyPr/>
          <a:lstStyle/>
          <a:p>
            <a:pPr lvl="1"/>
            <a:r>
              <a:rPr lang="en-US"/>
              <a:t>The three cases assume that 500 APC vehicles are procured as follows:</a:t>
            </a:r>
          </a:p>
          <a:p>
            <a:pPr lvl="2"/>
            <a:r>
              <a:rPr lang="en-US"/>
              <a:t>10 off in 2016</a:t>
            </a:r>
          </a:p>
          <a:p>
            <a:pPr lvl="2"/>
            <a:r>
              <a:rPr lang="en-US"/>
              <a:t>240 off in 2017</a:t>
            </a:r>
          </a:p>
          <a:p>
            <a:pPr lvl="2"/>
            <a:r>
              <a:rPr lang="en-US"/>
              <a:t>250 off in 2018</a:t>
            </a:r>
          </a:p>
          <a:p>
            <a:pPr lvl="1"/>
            <a:r>
              <a:rPr lang="en-US" smtClean="0"/>
              <a:t>The </a:t>
            </a:r>
            <a:r>
              <a:rPr lang="en-US"/>
              <a:t>per-vehicle base Subsystem (equipment) price is assumed to be 225K </a:t>
            </a:r>
            <a:r>
              <a:rPr lang="en-US" smtClean="0"/>
              <a:t>cost </a:t>
            </a:r>
            <a:r>
              <a:rPr lang="en-US"/>
              <a:t>units and the infrastructure (cabling) price is 30K per vehicle. </a:t>
            </a:r>
          </a:p>
          <a:p>
            <a:pPr lvl="1"/>
            <a:r>
              <a:rPr lang="de-DE" smtClean="0"/>
              <a:t>Remote Weapon Station 250K with associated infrastructure 35K/vehicle</a:t>
            </a:r>
          </a:p>
          <a:p>
            <a:pPr lvl="1"/>
            <a:r>
              <a:rPr lang="de-DE" smtClean="0"/>
              <a:t>3 Cases</a:t>
            </a:r>
          </a:p>
          <a:p>
            <a:pPr lvl="2"/>
            <a:r>
              <a:rPr lang="de-DE" smtClean="0"/>
              <a:t>EU provides significant investment (10M cost units) in the development and maintenance of a reference Architecture</a:t>
            </a:r>
          </a:p>
          <a:p>
            <a:pPr lvl="3"/>
            <a:r>
              <a:rPr lang="en-US"/>
              <a:t>Tier 0 Savings - 10%	 Tier 1 Savings - 12%	 </a:t>
            </a:r>
            <a:r>
              <a:rPr lang="en-US" smtClean="0"/>
              <a:t>	Tier </a:t>
            </a:r>
            <a:r>
              <a:rPr lang="en-US"/>
              <a:t>2 Savings - 12%</a:t>
            </a:r>
            <a:endParaRPr lang="de-DE" smtClean="0"/>
          </a:p>
          <a:p>
            <a:pPr lvl="2"/>
            <a:r>
              <a:rPr lang="de-DE" smtClean="0"/>
              <a:t>Industry invests in Standardisation</a:t>
            </a:r>
          </a:p>
          <a:p>
            <a:pPr lvl="3"/>
            <a:r>
              <a:rPr lang="de-DE"/>
              <a:t>Tier 0 Savings - 0%	 Tier 1 Savings - 8%		</a:t>
            </a:r>
            <a:r>
              <a:rPr lang="de-DE" smtClean="0"/>
              <a:t>Tier </a:t>
            </a:r>
            <a:r>
              <a:rPr lang="de-DE"/>
              <a:t>2 Savings - 11</a:t>
            </a:r>
            <a:r>
              <a:rPr lang="de-DE" smtClean="0"/>
              <a:t>%</a:t>
            </a:r>
            <a:endParaRPr lang="de-DE"/>
          </a:p>
          <a:p>
            <a:pPr lvl="2"/>
            <a:r>
              <a:rPr lang="de-DE" smtClean="0"/>
              <a:t>Higher Volumes (more competitve pricing)</a:t>
            </a:r>
          </a:p>
          <a:p>
            <a:pPr lvl="3"/>
            <a:r>
              <a:rPr lang="en-US"/>
              <a:t>Tier 0 Savings - 11%	 Tier 1 Savings - 12.5% 	Tier 2 Savings - 12%</a:t>
            </a:r>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41</a:t>
            </a:fld>
            <a:endParaRPr lang="de-DE"/>
          </a:p>
        </p:txBody>
      </p:sp>
    </p:spTree>
    <p:extLst>
      <p:ext uri="{BB962C8B-B14F-4D97-AF65-F5344CB8AC3E}">
        <p14:creationId xmlns:p14="http://schemas.microsoft.com/office/powerpoint/2010/main" val="1513783071"/>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Whole Life Consideration</a:t>
            </a:r>
            <a:endParaRPr lang="en-US"/>
          </a:p>
        </p:txBody>
      </p:sp>
      <p:sp>
        <p:nvSpPr>
          <p:cNvPr id="3" name="Content Placeholder 2"/>
          <p:cNvSpPr>
            <a:spLocks noGrp="1"/>
          </p:cNvSpPr>
          <p:nvPr>
            <p:ph idx="1"/>
          </p:nvPr>
        </p:nvSpPr>
        <p:spPr>
          <a:xfrm>
            <a:off x="593726" y="1697038"/>
            <a:ext cx="8163940" cy="1587942"/>
          </a:xfrm>
        </p:spPr>
        <p:txBody>
          <a:bodyPr>
            <a:normAutofit fontScale="92500" lnSpcReduction="10000"/>
          </a:bodyPr>
          <a:lstStyle/>
          <a:p>
            <a:r>
              <a:rPr lang="en-US" smtClean="0"/>
              <a:t>Crude assessment based </a:t>
            </a:r>
            <a:r>
              <a:rPr lang="en-US"/>
              <a:t>upon 5000 systems across 10 member states</a:t>
            </a:r>
            <a:r>
              <a:rPr lang="en-US" smtClean="0"/>
              <a:t>.</a:t>
            </a:r>
          </a:p>
          <a:p>
            <a:pPr lvl="1"/>
            <a:r>
              <a:rPr lang="en-US" smtClean="0"/>
              <a:t>Baseline - each pMS continues with its own national approach procuring blocks of 500 vehicles with 10 role-specific fits</a:t>
            </a:r>
          </a:p>
          <a:p>
            <a:pPr lvl="1"/>
            <a:r>
              <a:rPr lang="en-US" smtClean="0"/>
              <a:t>European </a:t>
            </a:r>
            <a:r>
              <a:rPr lang="en-US"/>
              <a:t>(LAVOSAR) approach - each pMS purchases the same number of vehicles (but at the reduced acquisition cost) and then support and training costs are reduced as indicated in Table 4‑18.</a:t>
            </a:r>
          </a:p>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42</a:t>
            </a:fld>
            <a:endParaRPr lang="de-DE"/>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475570" y="3284980"/>
            <a:ext cx="5915025" cy="3257550"/>
          </a:xfrm>
          <a:prstGeom prst="rect">
            <a:avLst/>
          </a:prstGeom>
          <a:noFill/>
          <a:ln>
            <a:noFill/>
          </a:ln>
        </p:spPr>
      </p:pic>
    </p:spTree>
    <p:extLst>
      <p:ext uri="{BB962C8B-B14F-4D97-AF65-F5344CB8AC3E}">
        <p14:creationId xmlns:p14="http://schemas.microsoft.com/office/powerpoint/2010/main" val="2119850822"/>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a:t>Study </a:t>
            </a:r>
            <a:r>
              <a:rPr lang="de-DE" smtClean="0"/>
              <a:t>Results - 4. </a:t>
            </a:r>
            <a:r>
              <a:rPr lang="en-GB" smtClean="0"/>
              <a:t>Business Case</a:t>
            </a:r>
            <a:br>
              <a:rPr lang="en-GB" smtClean="0"/>
            </a:br>
            <a:r>
              <a:rPr lang="en-GB" smtClean="0"/>
              <a:t>- </a:t>
            </a:r>
            <a:r>
              <a:rPr lang="en-GB"/>
              <a:t>Summary</a:t>
            </a:r>
            <a:endParaRPr lang="en-US"/>
          </a:p>
        </p:txBody>
      </p:sp>
      <p:sp>
        <p:nvSpPr>
          <p:cNvPr id="7" name="Content Placeholder 6"/>
          <p:cNvSpPr>
            <a:spLocks noGrp="1"/>
          </p:cNvSpPr>
          <p:nvPr>
            <p:ph idx="1"/>
          </p:nvPr>
        </p:nvSpPr>
        <p:spPr/>
        <p:txBody>
          <a:bodyPr>
            <a:normAutofit/>
          </a:bodyPr>
          <a:lstStyle/>
          <a:p>
            <a:pPr lvl="1"/>
            <a:r>
              <a:rPr lang="en-GB" smtClean="0"/>
              <a:t>Qualitive </a:t>
            </a:r>
            <a:r>
              <a:rPr lang="en-GB"/>
              <a:t>statements were developed but robust quantitative statements concerning financial benefits were not possible due to the limited input from the government questionnaire.</a:t>
            </a:r>
            <a:endParaRPr lang="en-US"/>
          </a:p>
          <a:p>
            <a:pPr lvl="1"/>
            <a:r>
              <a:rPr lang="en-GB" smtClean="0"/>
              <a:t>A </a:t>
            </a:r>
            <a:r>
              <a:rPr lang="en-GB"/>
              <a:t>LAVOSAR approach was estimated, using rudimentary assumptions on costs and savings, to potentially provide between 10% and 24% whole life cost savings for a vehicle fleet. (The higher figure assumed a European common procurement of around 5000 vehicles with standardised electronic architecture.)</a:t>
            </a:r>
            <a:endParaRPr lang="en-US"/>
          </a:p>
          <a:p>
            <a:pPr lvl="1"/>
            <a:r>
              <a:rPr lang="en-GB"/>
              <a:t>Substantial savings could be achieved by the proposed software framework if rigorously standardised and maintained.</a:t>
            </a:r>
            <a:endParaRPr lang="en-US"/>
          </a:p>
          <a:p>
            <a:pPr lvl="1"/>
            <a:r>
              <a:rPr lang="en-GB"/>
              <a:t>An “App Store” approach, built upon precise open standards, may improve the software provision.</a:t>
            </a:r>
            <a:endParaRPr lang="en-US"/>
          </a:p>
          <a:p>
            <a:pPr lvl="1"/>
            <a:r>
              <a:rPr lang="en-US"/>
              <a:t>Significant operational </a:t>
            </a:r>
            <a:r>
              <a:rPr lang="en-US" smtClean="0"/>
              <a:t>benefits are more significant than cost savings</a:t>
            </a:r>
            <a:endParaRPr lang="en-GB" smtClean="0"/>
          </a:p>
          <a:p>
            <a:pPr lvl="1"/>
            <a:r>
              <a:rPr lang="en-GB" smtClean="0"/>
              <a:t>With </a:t>
            </a:r>
            <a:r>
              <a:rPr lang="en-GB"/>
              <a:t>the low number of vehicle procurement in the military field, industry would be reluctant to fund the entire development, establishment and maintenance of all standards necessary and sufficient for an App Store approach</a:t>
            </a:r>
            <a:r>
              <a:rPr lang="en-GB" smtClean="0"/>
              <a:t>.</a:t>
            </a:r>
            <a:endParaRPr lang="en-US"/>
          </a:p>
        </p:txBody>
      </p:sp>
      <p:sp>
        <p:nvSpPr>
          <p:cNvPr id="5" name="Slide Number Placeholder 4"/>
          <p:cNvSpPr>
            <a:spLocks noGrp="1"/>
          </p:cNvSpPr>
          <p:nvPr>
            <p:ph type="sldNum" sz="quarter" idx="10"/>
          </p:nvPr>
        </p:nvSpPr>
        <p:spPr/>
        <p:txBody>
          <a:bodyPr/>
          <a:lstStyle/>
          <a:p>
            <a:pPr>
              <a:defRPr/>
            </a:pPr>
            <a:fld id="{CD7D7421-6D61-4496-AE76-87CC5079F231}" type="slidenum">
              <a:rPr lang="de-DE" smtClean="0"/>
              <a:pPr>
                <a:defRPr/>
              </a:pPr>
              <a:t>43</a:t>
            </a:fld>
            <a:endParaRPr lang="de-DE"/>
          </a:p>
        </p:txBody>
      </p:sp>
    </p:spTree>
    <p:extLst>
      <p:ext uri="{BB962C8B-B14F-4D97-AF65-F5344CB8AC3E}">
        <p14:creationId xmlns:p14="http://schemas.microsoft.com/office/powerpoint/2010/main" val="2205015215"/>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DE" smtClean="0"/>
              <a:t>Study Results</a:t>
            </a:r>
            <a:endParaRPr lang="en-US"/>
          </a:p>
        </p:txBody>
      </p:sp>
      <p:sp>
        <p:nvSpPr>
          <p:cNvPr id="9" name="Text Placeholder 8"/>
          <p:cNvSpPr>
            <a:spLocks noGrp="1"/>
          </p:cNvSpPr>
          <p:nvPr>
            <p:ph type="body" idx="1"/>
          </p:nvPr>
        </p:nvSpPr>
        <p:spPr/>
        <p:txBody>
          <a:bodyPr/>
          <a:lstStyle/>
          <a:p>
            <a:r>
              <a:rPr lang="en-GB"/>
              <a:t>Operational Aspects</a:t>
            </a:r>
            <a:endParaRPr lang="en-US"/>
          </a:p>
        </p:txBody>
      </p:sp>
      <p:sp>
        <p:nvSpPr>
          <p:cNvPr id="5" name="Slide Number Placeholder 4"/>
          <p:cNvSpPr>
            <a:spLocks noGrp="1"/>
          </p:cNvSpPr>
          <p:nvPr>
            <p:ph type="sldNum" sz="quarter" idx="10"/>
          </p:nvPr>
        </p:nvSpPr>
        <p:spPr/>
        <p:txBody>
          <a:bodyPr/>
          <a:lstStyle/>
          <a:p>
            <a:pPr>
              <a:defRPr/>
            </a:pPr>
            <a:fld id="{CD7D7421-6D61-4496-AE76-87CC5079F231}" type="slidenum">
              <a:rPr lang="de-DE" smtClean="0"/>
              <a:pPr>
                <a:defRPr/>
              </a:pPr>
              <a:t>44</a:t>
            </a:fld>
            <a:endParaRPr lang="de-DE"/>
          </a:p>
        </p:txBody>
      </p:sp>
    </p:spTree>
    <p:extLst>
      <p:ext uri="{BB962C8B-B14F-4D97-AF65-F5344CB8AC3E}">
        <p14:creationId xmlns:p14="http://schemas.microsoft.com/office/powerpoint/2010/main" val="2606108159"/>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smtClean="0"/>
              <a:t>Study Results - 5. </a:t>
            </a:r>
            <a:r>
              <a:rPr lang="en-GB" smtClean="0"/>
              <a:t>Operational </a:t>
            </a:r>
            <a:r>
              <a:rPr lang="en-GB"/>
              <a:t>Aspects </a:t>
            </a:r>
            <a:r>
              <a:rPr lang="en-GB" smtClean="0"/>
              <a:t/>
            </a:r>
            <a:br>
              <a:rPr lang="en-GB" smtClean="0"/>
            </a:br>
            <a:r>
              <a:rPr lang="en-GB" smtClean="0"/>
              <a:t>- </a:t>
            </a:r>
            <a:r>
              <a:rPr lang="en-GB"/>
              <a:t>Summary</a:t>
            </a:r>
            <a:endParaRPr lang="en-US"/>
          </a:p>
        </p:txBody>
      </p:sp>
      <p:sp>
        <p:nvSpPr>
          <p:cNvPr id="7" name="Content Placeholder 6"/>
          <p:cNvSpPr>
            <a:spLocks noGrp="1"/>
          </p:cNvSpPr>
          <p:nvPr>
            <p:ph idx="1"/>
          </p:nvPr>
        </p:nvSpPr>
        <p:spPr/>
        <p:txBody>
          <a:bodyPr>
            <a:normAutofit/>
          </a:bodyPr>
          <a:lstStyle/>
          <a:p>
            <a:pPr lvl="1"/>
            <a:r>
              <a:rPr lang="en-GB" smtClean="0"/>
              <a:t>Already been discussed in Normative Framework</a:t>
            </a:r>
          </a:p>
          <a:p>
            <a:pPr lvl="1"/>
            <a:endParaRPr lang="en-GB" smtClean="0"/>
          </a:p>
          <a:p>
            <a:pPr lvl="1"/>
            <a:r>
              <a:rPr lang="en-GB" smtClean="0"/>
              <a:t>The </a:t>
            </a:r>
            <a:r>
              <a:rPr lang="en-GB"/>
              <a:t>operational views identified by the normative framework were used as the basis for defining the system reference architecture.</a:t>
            </a:r>
            <a:endParaRPr lang="en-US"/>
          </a:p>
          <a:p>
            <a:pPr lvl="1"/>
            <a:r>
              <a:rPr lang="en-GB"/>
              <a:t>The main Mission System users will be Commander, Driver, and Gunner.</a:t>
            </a:r>
            <a:endParaRPr lang="en-US"/>
          </a:p>
          <a:p>
            <a:pPr lvl="1"/>
            <a:r>
              <a:rPr lang="en-GB"/>
              <a:t>Inter-Vehicle information exchanges are required by some EU member </a:t>
            </a:r>
            <a:r>
              <a:rPr lang="en-GB" smtClean="0"/>
              <a:t>states - but there is no coordinated approach across member states. Doctrine </a:t>
            </a:r>
            <a:r>
              <a:rPr lang="en-GB"/>
              <a:t>differences may need to be resolved to enable multi-national collaboration between small operational groups.</a:t>
            </a:r>
            <a:endParaRPr lang="en-US"/>
          </a:p>
          <a:p>
            <a:pPr lvl="1"/>
            <a:r>
              <a:rPr lang="en-GB"/>
              <a:t>Local information and consolidated battle information need to be considered separately (fast local information with higher data throughput requirements against slower and more abstract information which is consolidated over many sources.</a:t>
            </a:r>
            <a:endParaRPr lang="en-US"/>
          </a:p>
          <a:p>
            <a:pPr lvl="1"/>
            <a:r>
              <a:rPr lang="en-GB"/>
              <a:t>Different security levels are required for a reference architecture covering all types of possible applications</a:t>
            </a:r>
            <a:r>
              <a:rPr lang="en-GB" smtClean="0"/>
              <a:t>.</a:t>
            </a:r>
            <a:endParaRPr lang="en-US"/>
          </a:p>
        </p:txBody>
      </p:sp>
      <p:sp>
        <p:nvSpPr>
          <p:cNvPr id="5" name="Slide Number Placeholder 4"/>
          <p:cNvSpPr>
            <a:spLocks noGrp="1"/>
          </p:cNvSpPr>
          <p:nvPr>
            <p:ph type="sldNum" sz="quarter" idx="10"/>
          </p:nvPr>
        </p:nvSpPr>
        <p:spPr/>
        <p:txBody>
          <a:bodyPr/>
          <a:lstStyle/>
          <a:p>
            <a:pPr>
              <a:defRPr/>
            </a:pPr>
            <a:fld id="{CD7D7421-6D61-4496-AE76-87CC5079F231}" type="slidenum">
              <a:rPr lang="de-DE" smtClean="0"/>
              <a:pPr>
                <a:defRPr/>
              </a:pPr>
              <a:t>45</a:t>
            </a:fld>
            <a:endParaRPr lang="de-DE"/>
          </a:p>
        </p:txBody>
      </p:sp>
    </p:spTree>
    <p:extLst>
      <p:ext uri="{BB962C8B-B14F-4D97-AF65-F5344CB8AC3E}">
        <p14:creationId xmlns:p14="http://schemas.microsoft.com/office/powerpoint/2010/main" val="3599758829"/>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DE" smtClean="0"/>
              <a:t>Study Results</a:t>
            </a:r>
            <a:endParaRPr lang="en-US"/>
          </a:p>
        </p:txBody>
      </p:sp>
      <p:sp>
        <p:nvSpPr>
          <p:cNvPr id="9" name="Text Placeholder 8"/>
          <p:cNvSpPr>
            <a:spLocks noGrp="1"/>
          </p:cNvSpPr>
          <p:nvPr>
            <p:ph type="body" idx="1"/>
          </p:nvPr>
        </p:nvSpPr>
        <p:spPr/>
        <p:txBody>
          <a:bodyPr/>
          <a:lstStyle/>
          <a:p>
            <a:r>
              <a:rPr lang="en-GB"/>
              <a:t>Standards</a:t>
            </a:r>
            <a:endParaRPr lang="en-US"/>
          </a:p>
        </p:txBody>
      </p:sp>
      <p:sp>
        <p:nvSpPr>
          <p:cNvPr id="5" name="Slide Number Placeholder 4"/>
          <p:cNvSpPr>
            <a:spLocks noGrp="1"/>
          </p:cNvSpPr>
          <p:nvPr>
            <p:ph type="sldNum" sz="quarter" idx="10"/>
          </p:nvPr>
        </p:nvSpPr>
        <p:spPr/>
        <p:txBody>
          <a:bodyPr/>
          <a:lstStyle/>
          <a:p>
            <a:pPr>
              <a:defRPr/>
            </a:pPr>
            <a:fld id="{CD7D7421-6D61-4496-AE76-87CC5079F231}" type="slidenum">
              <a:rPr lang="de-DE" smtClean="0"/>
              <a:pPr>
                <a:defRPr/>
              </a:pPr>
              <a:t>46</a:t>
            </a:fld>
            <a:endParaRPr lang="de-DE"/>
          </a:p>
        </p:txBody>
      </p:sp>
    </p:spTree>
    <p:extLst>
      <p:ext uri="{BB962C8B-B14F-4D97-AF65-F5344CB8AC3E}">
        <p14:creationId xmlns:p14="http://schemas.microsoft.com/office/powerpoint/2010/main" val="3440044040"/>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a:t>
            </a:r>
            <a:r>
              <a:rPr lang="de-DE" smtClean="0"/>
              <a:t>Results - </a:t>
            </a:r>
            <a:r>
              <a:rPr lang="de-DE"/>
              <a:t>7. </a:t>
            </a:r>
            <a:r>
              <a:rPr lang="en-GB"/>
              <a:t>Standards </a:t>
            </a:r>
            <a:r>
              <a:rPr lang="en-GB" smtClean="0"/>
              <a:t/>
            </a:r>
            <a:br>
              <a:rPr lang="en-GB" smtClean="0"/>
            </a:br>
            <a:r>
              <a:rPr lang="en-GB" smtClean="0"/>
              <a:t>- </a:t>
            </a:r>
            <a:r>
              <a:rPr lang="de-DE" smtClean="0"/>
              <a:t>Complete List of Categories for Potentially </a:t>
            </a:r>
            <a:r>
              <a:rPr lang="de-DE"/>
              <a:t>Relevant Standards</a:t>
            </a:r>
            <a:endParaRPr lang="en-US"/>
          </a:p>
        </p:txBody>
      </p:sp>
      <p:sp>
        <p:nvSpPr>
          <p:cNvPr id="3" name="Content Placeholder 2"/>
          <p:cNvSpPr>
            <a:spLocks noGrp="1"/>
          </p:cNvSpPr>
          <p:nvPr>
            <p:ph sz="half" idx="1"/>
          </p:nvPr>
        </p:nvSpPr>
        <p:spPr/>
        <p:txBody>
          <a:bodyPr>
            <a:normAutofit fontScale="85000" lnSpcReduction="20000"/>
          </a:bodyPr>
          <a:lstStyle/>
          <a:p>
            <a:pPr lvl="1"/>
            <a:r>
              <a:rPr lang="en-US" smtClean="0"/>
              <a:t>General </a:t>
            </a:r>
            <a:r>
              <a:rPr lang="en-US"/>
              <a:t>Standards</a:t>
            </a:r>
          </a:p>
          <a:p>
            <a:pPr lvl="1"/>
            <a:r>
              <a:rPr lang="en-US" smtClean="0"/>
              <a:t>Intelligence </a:t>
            </a:r>
            <a:r>
              <a:rPr lang="en-US"/>
              <a:t>Surveillance and Reconnaissance (ISR)</a:t>
            </a:r>
          </a:p>
          <a:p>
            <a:pPr lvl="1"/>
            <a:r>
              <a:rPr lang="en-US" smtClean="0"/>
              <a:t>Command</a:t>
            </a:r>
            <a:r>
              <a:rPr lang="en-US"/>
              <a:t>, Control, Computer, Communication and Intelligence (C4I)</a:t>
            </a:r>
          </a:p>
          <a:p>
            <a:pPr lvl="1"/>
            <a:r>
              <a:rPr lang="en-US" smtClean="0"/>
              <a:t>Software </a:t>
            </a:r>
            <a:r>
              <a:rPr lang="en-US"/>
              <a:t>Infrastructure</a:t>
            </a:r>
          </a:p>
          <a:p>
            <a:pPr lvl="1"/>
            <a:r>
              <a:rPr lang="en-US" smtClean="0"/>
              <a:t>Human </a:t>
            </a:r>
            <a:r>
              <a:rPr lang="en-US"/>
              <a:t>Machine Interface</a:t>
            </a:r>
          </a:p>
          <a:p>
            <a:pPr lvl="1"/>
            <a:r>
              <a:rPr lang="en-US" smtClean="0"/>
              <a:t>Video </a:t>
            </a:r>
            <a:r>
              <a:rPr lang="en-US"/>
              <a:t>Related Standards</a:t>
            </a:r>
          </a:p>
          <a:p>
            <a:pPr lvl="1"/>
            <a:r>
              <a:rPr lang="en-US" smtClean="0"/>
              <a:t>Sensor </a:t>
            </a:r>
            <a:r>
              <a:rPr lang="en-US"/>
              <a:t>Interface</a:t>
            </a:r>
          </a:p>
          <a:p>
            <a:pPr lvl="1"/>
            <a:r>
              <a:rPr lang="en-US" smtClean="0"/>
              <a:t>Built-in-Test </a:t>
            </a:r>
            <a:r>
              <a:rPr lang="en-US"/>
              <a:t>(BIT) and Health and Usage Monitoring System (HUMS)</a:t>
            </a:r>
          </a:p>
          <a:p>
            <a:pPr lvl="1"/>
            <a:r>
              <a:rPr lang="en-US" smtClean="0"/>
              <a:t>Safety</a:t>
            </a:r>
            <a:endParaRPr lang="en-US"/>
          </a:p>
          <a:p>
            <a:pPr lvl="1"/>
            <a:r>
              <a:rPr lang="en-US" smtClean="0"/>
              <a:t>Security</a:t>
            </a:r>
            <a:endParaRPr lang="en-US"/>
          </a:p>
          <a:p>
            <a:pPr lvl="1"/>
            <a:r>
              <a:rPr lang="en-US" smtClean="0"/>
              <a:t>Environment</a:t>
            </a:r>
            <a:endParaRPr lang="en-US"/>
          </a:p>
          <a:p>
            <a:pPr lvl="1"/>
            <a:r>
              <a:rPr lang="en-US" smtClean="0"/>
              <a:t>Data </a:t>
            </a:r>
            <a:r>
              <a:rPr lang="en-US"/>
              <a:t>Network – Ethernet: Physical </a:t>
            </a:r>
          </a:p>
          <a:p>
            <a:pPr lvl="1"/>
            <a:r>
              <a:rPr lang="en-US" smtClean="0"/>
              <a:t>Data </a:t>
            </a:r>
            <a:r>
              <a:rPr lang="en-US"/>
              <a:t>Network – </a:t>
            </a:r>
            <a:r>
              <a:rPr lang="en-US" smtClean="0"/>
              <a:t>Infrastructure</a:t>
            </a:r>
            <a:endParaRPr lang="en-US"/>
          </a:p>
        </p:txBody>
      </p:sp>
      <p:sp>
        <p:nvSpPr>
          <p:cNvPr id="5" name="Content Placeholder 4"/>
          <p:cNvSpPr>
            <a:spLocks noGrp="1"/>
          </p:cNvSpPr>
          <p:nvPr>
            <p:ph sz="half" idx="2"/>
          </p:nvPr>
        </p:nvSpPr>
        <p:spPr/>
        <p:txBody>
          <a:bodyPr>
            <a:normAutofit fontScale="85000" lnSpcReduction="20000"/>
          </a:bodyPr>
          <a:lstStyle/>
          <a:p>
            <a:pPr lvl="1"/>
            <a:r>
              <a:rPr lang="en-US"/>
              <a:t>Data Network – Subnets and Routing</a:t>
            </a:r>
          </a:p>
          <a:p>
            <a:pPr lvl="1"/>
            <a:r>
              <a:rPr lang="en-US"/>
              <a:t>Data Network – Ethernet: Protocol Standards</a:t>
            </a:r>
          </a:p>
          <a:p>
            <a:pPr lvl="1"/>
            <a:r>
              <a:rPr lang="en-US"/>
              <a:t>Data Network – Ethernet: DefStan 00-82</a:t>
            </a:r>
          </a:p>
          <a:p>
            <a:pPr lvl="1"/>
            <a:r>
              <a:rPr lang="en-US"/>
              <a:t>Web Services</a:t>
            </a:r>
          </a:p>
          <a:p>
            <a:pPr lvl="1"/>
            <a:r>
              <a:rPr lang="en-US"/>
              <a:t>Virtual Private Networking</a:t>
            </a:r>
          </a:p>
          <a:p>
            <a:pPr lvl="1"/>
            <a:r>
              <a:rPr lang="en-US"/>
              <a:t>Data Network - CAN</a:t>
            </a:r>
          </a:p>
          <a:p>
            <a:pPr lvl="1"/>
            <a:r>
              <a:rPr lang="en-US"/>
              <a:t>Point-to-Point Exchange</a:t>
            </a:r>
          </a:p>
          <a:p>
            <a:pPr lvl="1"/>
            <a:r>
              <a:rPr lang="en-US"/>
              <a:t>Radio Communication</a:t>
            </a:r>
          </a:p>
          <a:p>
            <a:pPr lvl="1"/>
            <a:r>
              <a:rPr lang="en-US"/>
              <a:t>Power Infrastructure</a:t>
            </a:r>
          </a:p>
          <a:p>
            <a:pPr lvl="1"/>
            <a:r>
              <a:rPr lang="en-US"/>
              <a:t>Mechanical Infrastructure</a:t>
            </a:r>
          </a:p>
          <a:p>
            <a:pPr lvl="1"/>
            <a:r>
              <a:rPr lang="en-US"/>
              <a:t>Support Infrastructure</a:t>
            </a:r>
          </a:p>
          <a:p>
            <a:pPr lvl="1"/>
            <a:r>
              <a:rPr lang="en-US"/>
              <a:t>Supporting Standards</a:t>
            </a:r>
          </a:p>
          <a:p>
            <a:pPr lvl="1"/>
            <a:r>
              <a:rPr lang="en-US"/>
              <a:t>Embedded Computing - Form Factors &amp; Technology Standards</a:t>
            </a:r>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47</a:t>
            </a:fld>
            <a:endParaRPr lang="de-DE"/>
          </a:p>
        </p:txBody>
      </p:sp>
    </p:spTree>
    <p:extLst>
      <p:ext uri="{BB962C8B-B14F-4D97-AF65-F5344CB8AC3E}">
        <p14:creationId xmlns:p14="http://schemas.microsoft.com/office/powerpoint/2010/main" val="1991033464"/>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a:t>
            </a:r>
            <a:r>
              <a:rPr lang="de-DE" smtClean="0"/>
              <a:t>Results - </a:t>
            </a:r>
            <a:r>
              <a:rPr lang="de-DE"/>
              <a:t>7. </a:t>
            </a:r>
            <a:r>
              <a:rPr lang="en-GB"/>
              <a:t>Standards </a:t>
            </a:r>
            <a:r>
              <a:rPr lang="en-GB" smtClean="0"/>
              <a:t/>
            </a:r>
            <a:br>
              <a:rPr lang="en-GB" smtClean="0"/>
            </a:br>
            <a:r>
              <a:rPr lang="en-GB" smtClean="0"/>
              <a:t>- Extract of produced </a:t>
            </a:r>
            <a:r>
              <a:rPr lang="de-DE" smtClean="0"/>
              <a:t>Standards Tables</a:t>
            </a:r>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48</a:t>
            </a:fld>
            <a:endParaRPr lang="de-DE"/>
          </a:p>
        </p:txBody>
      </p:sp>
      <p:graphicFrame>
        <p:nvGraphicFramePr>
          <p:cNvPr id="9" name="Table 8"/>
          <p:cNvGraphicFramePr>
            <a:graphicFrameLocks noGrp="1"/>
          </p:cNvGraphicFramePr>
          <p:nvPr>
            <p:extLst>
              <p:ext uri="{D42A27DB-BD31-4B8C-83A1-F6EECF244321}">
                <p14:modId xmlns:p14="http://schemas.microsoft.com/office/powerpoint/2010/main" val="1534756549"/>
              </p:ext>
            </p:extLst>
          </p:nvPr>
        </p:nvGraphicFramePr>
        <p:xfrm>
          <a:off x="5004060" y="1484730"/>
          <a:ext cx="4035138" cy="5163097"/>
        </p:xfrm>
        <a:graphic>
          <a:graphicData uri="http://schemas.openxmlformats.org/drawingml/2006/table">
            <a:tbl>
              <a:tblPr firstRow="1" firstCol="1" bandRow="1"/>
              <a:tblGrid>
                <a:gridCol w="1037758"/>
                <a:gridCol w="518879"/>
                <a:gridCol w="461542"/>
                <a:gridCol w="278552"/>
                <a:gridCol w="413151"/>
                <a:gridCol w="1325256"/>
              </a:tblGrid>
              <a:tr h="199663">
                <a:tc gridSpan="6">
                  <a:txBody>
                    <a:bodyPr/>
                    <a:lstStyle/>
                    <a:p>
                      <a:pPr algn="ctr">
                        <a:spcAft>
                          <a:spcPts val="0"/>
                        </a:spcAft>
                        <a:tabLst>
                          <a:tab pos="457200" algn="l"/>
                        </a:tabLst>
                      </a:pPr>
                      <a:r>
                        <a:rPr lang="en-US" sz="900" b="1">
                          <a:effectLst/>
                          <a:latin typeface="Arial"/>
                          <a:ea typeface="Times New Roman"/>
                        </a:rPr>
                        <a:t>Video Related Standards</a:t>
                      </a:r>
                      <a:endParaRPr lang="en-US" sz="700">
                        <a:effectLst/>
                        <a:latin typeface="Arial"/>
                        <a:ea typeface="Times New Roman"/>
                      </a:endParaRPr>
                    </a:p>
                  </a:txBody>
                  <a:tcPr marL="28465" marR="284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17114">
                <a:tc>
                  <a:txBody>
                    <a:bodyPr/>
                    <a:lstStyle/>
                    <a:p>
                      <a:pPr>
                        <a:spcAft>
                          <a:spcPts val="0"/>
                        </a:spcAft>
                        <a:tabLst>
                          <a:tab pos="457200" algn="l"/>
                        </a:tabLst>
                      </a:pPr>
                      <a:r>
                        <a:rPr lang="de-DE" sz="600" b="1">
                          <a:effectLst/>
                          <a:latin typeface="Arial"/>
                          <a:ea typeface="Times New Roman"/>
                        </a:rPr>
                        <a:t>Subcategories</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FEDA"/>
                    </a:solidFill>
                  </a:tcPr>
                </a:tc>
                <a:tc>
                  <a:txBody>
                    <a:bodyPr/>
                    <a:lstStyle/>
                    <a:p>
                      <a:pPr algn="ctr">
                        <a:spcAft>
                          <a:spcPts val="0"/>
                        </a:spcAft>
                        <a:tabLst>
                          <a:tab pos="457200" algn="l"/>
                        </a:tabLst>
                      </a:pPr>
                      <a:r>
                        <a:rPr lang="de-DE" sz="600" b="1">
                          <a:effectLst/>
                          <a:latin typeface="Arial"/>
                          <a:ea typeface="Times New Roman"/>
                        </a:rPr>
                        <a:t>Std Type</a:t>
                      </a:r>
                      <a:endParaRPr lang="en-US" sz="700">
                        <a:effectLst/>
                        <a:latin typeface="Arial"/>
                        <a:ea typeface="Times New Roman"/>
                      </a:endParaRPr>
                    </a:p>
                  </a:txBody>
                  <a:tcPr marL="28465" marR="284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FEDA"/>
                    </a:solidFill>
                  </a:tcPr>
                </a:tc>
                <a:tc>
                  <a:txBody>
                    <a:bodyPr/>
                    <a:lstStyle/>
                    <a:p>
                      <a:pPr algn="ctr">
                        <a:spcAft>
                          <a:spcPts val="0"/>
                        </a:spcAft>
                        <a:tabLst>
                          <a:tab pos="457200" algn="l"/>
                        </a:tabLst>
                      </a:pPr>
                      <a:r>
                        <a:rPr lang="de-DE" sz="600" b="1">
                          <a:effectLst/>
                          <a:latin typeface="Arial"/>
                          <a:ea typeface="Times New Roman"/>
                        </a:rPr>
                        <a:t>Std #</a:t>
                      </a:r>
                      <a:endParaRPr lang="en-US" sz="700">
                        <a:effectLst/>
                        <a:latin typeface="Arial"/>
                        <a:ea typeface="Times New Roman"/>
                      </a:endParaRPr>
                    </a:p>
                  </a:txBody>
                  <a:tcPr marL="28465" marR="284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FEDA"/>
                    </a:solidFill>
                  </a:tcPr>
                </a:tc>
                <a:tc>
                  <a:txBody>
                    <a:bodyPr/>
                    <a:lstStyle/>
                    <a:p>
                      <a:pPr algn="ctr">
                        <a:spcAft>
                          <a:spcPts val="0"/>
                        </a:spcAft>
                        <a:tabLst>
                          <a:tab pos="457200" algn="l"/>
                        </a:tabLst>
                      </a:pPr>
                      <a:r>
                        <a:rPr lang="de-DE" sz="600" b="1">
                          <a:effectLst/>
                          <a:latin typeface="Arial"/>
                          <a:ea typeface="Times New Roman"/>
                        </a:rPr>
                        <a:t>Part</a:t>
                      </a:r>
                      <a:endParaRPr lang="en-US" sz="700">
                        <a:effectLst/>
                        <a:latin typeface="Arial"/>
                        <a:ea typeface="Times New Roman"/>
                      </a:endParaRPr>
                    </a:p>
                  </a:txBody>
                  <a:tcPr marL="28465" marR="284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FEDA"/>
                    </a:solidFill>
                  </a:tcPr>
                </a:tc>
                <a:tc>
                  <a:txBody>
                    <a:bodyPr/>
                    <a:lstStyle/>
                    <a:p>
                      <a:pPr algn="ctr">
                        <a:spcAft>
                          <a:spcPts val="0"/>
                        </a:spcAft>
                        <a:tabLst>
                          <a:tab pos="457200" algn="l"/>
                        </a:tabLst>
                      </a:pPr>
                      <a:r>
                        <a:rPr lang="de-DE" sz="600" b="1">
                          <a:effectLst/>
                          <a:latin typeface="Arial"/>
                          <a:ea typeface="Times New Roman"/>
                        </a:rPr>
                        <a:t>Ed</a:t>
                      </a:r>
                      <a:endParaRPr lang="en-US" sz="700">
                        <a:effectLst/>
                        <a:latin typeface="Arial"/>
                        <a:ea typeface="Times New Roman"/>
                      </a:endParaRPr>
                    </a:p>
                  </a:txBody>
                  <a:tcPr marL="28465" marR="284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FEDA"/>
                    </a:solidFill>
                  </a:tcPr>
                </a:tc>
                <a:tc>
                  <a:txBody>
                    <a:bodyPr/>
                    <a:lstStyle/>
                    <a:p>
                      <a:pPr algn="ctr">
                        <a:spcAft>
                          <a:spcPts val="0"/>
                        </a:spcAft>
                        <a:tabLst>
                          <a:tab pos="457200" algn="l"/>
                        </a:tabLst>
                      </a:pPr>
                      <a:r>
                        <a:rPr lang="de-DE" sz="600" b="1">
                          <a:effectLst/>
                          <a:latin typeface="Arial"/>
                          <a:ea typeface="Times New Roman"/>
                        </a:rPr>
                        <a:t>Title</a:t>
                      </a:r>
                      <a:endParaRPr lang="en-US" sz="700">
                        <a:effectLst/>
                        <a:latin typeface="Arial"/>
                        <a:ea typeface="Times New Roman"/>
                      </a:endParaRPr>
                    </a:p>
                  </a:txBody>
                  <a:tcPr marL="28465" marR="284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FEDA"/>
                    </a:solidFill>
                  </a:tcPr>
                </a:tc>
              </a:tr>
              <a:tr h="175671">
                <a:tc>
                  <a:txBody>
                    <a:bodyPr/>
                    <a:lstStyle/>
                    <a:p>
                      <a:pP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UK</a:t>
                      </a:r>
                      <a:endParaRPr lang="en-US" sz="700">
                        <a:effectLst/>
                        <a:latin typeface="Arial"/>
                        <a:ea typeface="Times New Roman"/>
                      </a:endParaRPr>
                    </a:p>
                    <a:p>
                      <a:pPr algn="ctr">
                        <a:spcAft>
                          <a:spcPts val="0"/>
                        </a:spcAft>
                        <a:tabLst>
                          <a:tab pos="457200" algn="l"/>
                        </a:tabLst>
                      </a:pPr>
                      <a:r>
                        <a:rPr lang="de-DE" sz="600">
                          <a:effectLst/>
                          <a:latin typeface="Arial"/>
                          <a:ea typeface="Times New Roman"/>
                        </a:rPr>
                        <a:t>DEF STAN</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00-82</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2+</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Vetronics Infrastructure for Video Over Ethernet (see note 8.1)</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671">
                <a:tc>
                  <a:txBody>
                    <a:bodyPr/>
                    <a:lstStyle/>
                    <a:p>
                      <a:pPr>
                        <a:spcAft>
                          <a:spcPts val="0"/>
                        </a:spcAft>
                        <a:tabLst>
                          <a:tab pos="457200" algn="l"/>
                        </a:tabLst>
                      </a:pPr>
                      <a:r>
                        <a:rPr lang="en-US"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NATO</a:t>
                      </a:r>
                      <a:endParaRPr lang="en-US" sz="700">
                        <a:effectLst/>
                        <a:latin typeface="Arial"/>
                        <a:ea typeface="Times New Roman"/>
                      </a:endParaRPr>
                    </a:p>
                    <a:p>
                      <a:pPr algn="ctr">
                        <a:spcAft>
                          <a:spcPts val="0"/>
                        </a:spcAft>
                        <a:tabLst>
                          <a:tab pos="457200" algn="l"/>
                        </a:tabLst>
                      </a:pPr>
                      <a:r>
                        <a:rPr lang="de-DE" sz="600">
                          <a:effectLst/>
                          <a:latin typeface="Arial"/>
                          <a:ea typeface="Times New Roman"/>
                        </a:rPr>
                        <a:t>STANAG</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4697</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Platform Level Extended Video Standard (under ratification)</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671">
                <a:tc>
                  <a:txBody>
                    <a:bodyPr/>
                    <a:lstStyle/>
                    <a:p>
                      <a:pPr>
                        <a:spcAft>
                          <a:spcPts val="0"/>
                        </a:spcAft>
                        <a:tabLst>
                          <a:tab pos="457200" algn="l"/>
                        </a:tabLst>
                      </a:pPr>
                      <a:r>
                        <a:rPr lang="en-US"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NATO</a:t>
                      </a:r>
                      <a:endParaRPr lang="en-US" sz="700">
                        <a:effectLst/>
                        <a:latin typeface="Arial"/>
                        <a:ea typeface="Times New Roman"/>
                      </a:endParaRPr>
                    </a:p>
                    <a:p>
                      <a:pPr algn="ctr">
                        <a:spcAft>
                          <a:spcPts val="0"/>
                        </a:spcAft>
                        <a:tabLst>
                          <a:tab pos="457200" algn="l"/>
                        </a:tabLst>
                      </a:pPr>
                      <a:r>
                        <a:rPr lang="de-DE" sz="600">
                          <a:effectLst/>
                          <a:latin typeface="Arial"/>
                          <a:ea typeface="Times New Roman"/>
                        </a:rPr>
                        <a:t>AEP</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79</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Platform Level Extended Video Standard</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506">
                <a:tc>
                  <a:txBody>
                    <a:bodyPr/>
                    <a:lstStyle/>
                    <a:p>
                      <a:pPr marL="342900" lvl="0" indent="-342900">
                        <a:spcAft>
                          <a:spcPts val="0"/>
                        </a:spcAft>
                        <a:buFont typeface="Symbol"/>
                        <a:buChar char=""/>
                        <a:tabLst>
                          <a:tab pos="457200" algn="l"/>
                        </a:tabLst>
                      </a:pPr>
                      <a:r>
                        <a:rPr lang="de-DE" sz="600">
                          <a:effectLst/>
                          <a:latin typeface="Arial"/>
                          <a:ea typeface="Times New Roman"/>
                        </a:rPr>
                        <a:t>Formulae</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VESA</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GTF</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Video Electronics Standards Association Generalized Timing Formula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506">
                <a:tc>
                  <a:txBody>
                    <a:bodyPr/>
                    <a:lstStyle/>
                    <a:p>
                      <a:pPr marL="342900" lvl="0" indent="-342900">
                        <a:spcAft>
                          <a:spcPts val="0"/>
                        </a:spcAft>
                        <a:buFont typeface="Symbol"/>
                        <a:buChar char=""/>
                        <a:tabLst>
                          <a:tab pos="457200" algn="l"/>
                        </a:tabLst>
                      </a:pPr>
                      <a:r>
                        <a:rPr lang="de-DE" sz="600">
                          <a:effectLst/>
                          <a:latin typeface="Arial"/>
                          <a:ea typeface="Times New Roman"/>
                        </a:rPr>
                        <a:t>Timings</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VESA</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CVT</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Video Electronics Standards Association Coordinated Video Timings (VESA-2003-9)</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671">
                <a:tc>
                  <a:txBody>
                    <a:bodyPr/>
                    <a:lstStyle/>
                    <a:p>
                      <a:pPr marL="342900" lvl="0" indent="-342900">
                        <a:spcAft>
                          <a:spcPts val="0"/>
                        </a:spcAft>
                        <a:buFont typeface="Symbol"/>
                        <a:buChar char=""/>
                        <a:tabLst>
                          <a:tab pos="457200" algn="l"/>
                        </a:tabLst>
                      </a:pPr>
                      <a:r>
                        <a:rPr lang="de-DE" sz="600">
                          <a:effectLst/>
                          <a:latin typeface="Arial"/>
                          <a:ea typeface="Times New Roman"/>
                        </a:rPr>
                        <a:t>Encoding</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ITU-R</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BT.601</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Encoding Parameters of Digital Television for Studios</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671">
                <a:tc>
                  <a:txBody>
                    <a:bodyPr/>
                    <a:lstStyle/>
                    <a:p>
                      <a:pPr>
                        <a:spcAft>
                          <a:spcPts val="0"/>
                        </a:spcAft>
                        <a:tabLst>
                          <a:tab pos="457200" algn="l"/>
                        </a:tabLst>
                      </a:pPr>
                      <a:r>
                        <a:rPr lang="en-US"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ISO/IEC</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14496</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tabLst>
                          <a:tab pos="457200" algn="l"/>
                        </a:tabLst>
                      </a:pPr>
                      <a:r>
                        <a:rPr lang="de-DE" sz="600">
                          <a:effectLst/>
                          <a:latin typeface="Arial"/>
                          <a:ea typeface="Times New Roman"/>
                        </a:rPr>
                        <a:t>2</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Information technology -- Coding of audio-visual objects (MPEG-4)</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671">
                <a:tc>
                  <a:txBody>
                    <a:bodyPr/>
                    <a:lstStyle/>
                    <a:p>
                      <a:pPr>
                        <a:spcAft>
                          <a:spcPts val="0"/>
                        </a:spcAft>
                        <a:tabLst>
                          <a:tab pos="457200" algn="l"/>
                        </a:tabLst>
                      </a:pPr>
                      <a:r>
                        <a:rPr lang="en-US"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ISO/IEC</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15444</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de-DE" sz="600">
                          <a:effectLst/>
                          <a:latin typeface="Arial"/>
                          <a:ea typeface="Times New Roman"/>
                        </a:rPr>
                        <a:t>Information technology — JPEG 2000 image coding system</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506">
                <a:tc>
                  <a:txBody>
                    <a:bodyPr/>
                    <a:lstStyle/>
                    <a:p>
                      <a:pP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ISO/IEC</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10918</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600">
                        <a:effectLst/>
                        <a:latin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600">
                        <a:effectLst/>
                        <a:latin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Information technology – Digital compression and coding of continuous-tone still images (JPEG)</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671">
                <a:tc>
                  <a:txBody>
                    <a:bodyPr/>
                    <a:lstStyle/>
                    <a:p>
                      <a:pPr>
                        <a:spcAft>
                          <a:spcPts val="0"/>
                        </a:spcAft>
                        <a:tabLst>
                          <a:tab pos="457200" algn="l"/>
                        </a:tabLst>
                      </a:pPr>
                      <a:r>
                        <a:rPr lang="en-US"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H.264</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Video compression standard</a:t>
                      </a:r>
                      <a:br>
                        <a:rPr lang="en-US" sz="600">
                          <a:effectLst/>
                          <a:latin typeface="Arial"/>
                          <a:ea typeface="Times New Roman"/>
                        </a:rPr>
                      </a:br>
                      <a:r>
                        <a:rPr lang="en-US" sz="600">
                          <a:effectLst/>
                          <a:latin typeface="Arial"/>
                          <a:ea typeface="Times New Roman"/>
                        </a:rPr>
                        <a:t>(same as MPEG-4 Part 10)</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9177">
                <a:tc>
                  <a:txBody>
                    <a:bodyPr/>
                    <a:lstStyle/>
                    <a:p>
                      <a:pPr marL="342900" lvl="0" indent="-342900">
                        <a:spcAft>
                          <a:spcPts val="0"/>
                        </a:spcAft>
                        <a:buFont typeface="Symbol"/>
                        <a:buChar char=""/>
                        <a:tabLst>
                          <a:tab pos="457200" algn="l"/>
                        </a:tabLst>
                      </a:pPr>
                      <a:r>
                        <a:rPr lang="de-DE" sz="600">
                          <a:effectLst/>
                          <a:latin typeface="Arial"/>
                          <a:ea typeface="Times New Roman"/>
                        </a:rPr>
                        <a:t>4:2:2 Video</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ITU-R</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BT.656</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Interfaces for Digital Component Video Signals in 525 line and 625 line Television Systems operating at the 4:2:2 level of Recommendation ITU-R BT.601 (Part A)</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506">
                <a:tc>
                  <a:txBody>
                    <a:bodyPr/>
                    <a:lstStyle/>
                    <a:p>
                      <a:pPr marL="342900" lvl="0" indent="-342900">
                        <a:spcAft>
                          <a:spcPts val="0"/>
                        </a:spcAft>
                        <a:buFont typeface="Symbol"/>
                        <a:buChar char=""/>
                        <a:tabLst>
                          <a:tab pos="457200" algn="l"/>
                        </a:tabLst>
                      </a:pPr>
                      <a:r>
                        <a:rPr lang="de-DE" sz="600">
                          <a:effectLst/>
                          <a:latin typeface="Arial"/>
                          <a:ea typeface="Times New Roman"/>
                        </a:rPr>
                        <a:t>HDTV</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ITU-R</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BT.709</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Parameter values for the HDTV standards for production and international programme exchange</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671">
                <a:tc>
                  <a:txBody>
                    <a:bodyPr/>
                    <a:lstStyle/>
                    <a:p>
                      <a:pPr>
                        <a:spcAft>
                          <a:spcPts val="0"/>
                        </a:spcAft>
                        <a:tabLst>
                          <a:tab pos="457200" algn="l"/>
                        </a:tabLst>
                      </a:pPr>
                      <a:r>
                        <a:rPr lang="en-US"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ITU-R</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BT.1120</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de-DE" sz="600">
                          <a:solidFill>
                            <a:srgbClr val="333333"/>
                          </a:solidFill>
                          <a:effectLst/>
                          <a:latin typeface="Arial"/>
                          <a:ea typeface="Times New Roman"/>
                        </a:rPr>
                        <a:t>Digital interfaces for HDTV studio signals</a:t>
                      </a:r>
                      <a:endParaRPr lang="en-US" sz="700">
                        <a:effectLst/>
                        <a:latin typeface="Arial"/>
                        <a:ea typeface="Times New Roman"/>
                      </a:endParaRPr>
                    </a:p>
                  </a:txBody>
                  <a:tcPr marL="28465" marR="284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506">
                <a:tc>
                  <a:txBody>
                    <a:bodyPr/>
                    <a:lstStyle/>
                    <a:p>
                      <a:pPr marL="342900" lvl="0" indent="-342900">
                        <a:spcAft>
                          <a:spcPts val="0"/>
                        </a:spcAft>
                        <a:buFont typeface="Symbol"/>
                        <a:buChar char=""/>
                        <a:tabLst>
                          <a:tab pos="457200" algn="l"/>
                        </a:tabLst>
                      </a:pPr>
                      <a:r>
                        <a:rPr lang="de-DE" sz="600">
                          <a:effectLst/>
                          <a:latin typeface="Arial"/>
                          <a:ea typeface="Times New Roman"/>
                        </a:rPr>
                        <a:t>Analogue TV</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ITU-R</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BT.1700</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Characteristics of composite video signals for conventional analogue television systems</a:t>
                      </a:r>
                      <a:endParaRPr lang="en-US" sz="700">
                        <a:effectLst/>
                        <a:latin typeface="Arial"/>
                        <a:ea typeface="Times New Roman"/>
                      </a:endParaRPr>
                    </a:p>
                  </a:txBody>
                  <a:tcPr marL="28465" marR="284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9177">
                <a:tc>
                  <a:txBody>
                    <a:bodyPr/>
                    <a:lstStyle/>
                    <a:p>
                      <a:pPr marL="342900" lvl="0" indent="-342900">
                        <a:spcAft>
                          <a:spcPts val="0"/>
                        </a:spcAft>
                        <a:buFont typeface="Symbol"/>
                        <a:buChar char=""/>
                        <a:tabLst>
                          <a:tab pos="457200" algn="l"/>
                        </a:tabLst>
                      </a:pPr>
                      <a:r>
                        <a:rPr lang="de-DE" sz="600">
                          <a:effectLst/>
                          <a:latin typeface="Arial"/>
                          <a:ea typeface="Times New Roman"/>
                        </a:rPr>
                        <a:t>Picture Data</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SMPTE</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274</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Television - 1920 x 1080 Image Sample Structure, Digital Representation and Digital Timing Reference Sequences for Multiple Picture Rates</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671">
                <a:tc>
                  <a:txBody>
                    <a:bodyPr/>
                    <a:lstStyle/>
                    <a:p>
                      <a:pPr>
                        <a:spcAft>
                          <a:spcPts val="0"/>
                        </a:spcAft>
                        <a:tabLst>
                          <a:tab pos="457200" algn="l"/>
                        </a:tabLst>
                      </a:pPr>
                      <a:r>
                        <a:rPr lang="en-US"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SMPTE</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296</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Television - 1280 x 720 Progressive Image Sample</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835">
                <a:tc>
                  <a:txBody>
                    <a:bodyPr/>
                    <a:lstStyle/>
                    <a:p>
                      <a:pPr marL="342900" lvl="0" indent="-342900">
                        <a:spcAft>
                          <a:spcPts val="0"/>
                        </a:spcAft>
                        <a:buFont typeface="Symbol"/>
                        <a:buChar char=""/>
                        <a:tabLst>
                          <a:tab pos="457200" algn="l"/>
                        </a:tabLst>
                      </a:pPr>
                      <a:r>
                        <a:rPr lang="de-DE" sz="600">
                          <a:effectLst/>
                          <a:latin typeface="Arial"/>
                          <a:ea typeface="Times New Roman"/>
                        </a:rPr>
                        <a:t>RTSP</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RFC</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2326</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de-DE" sz="600">
                          <a:effectLst/>
                          <a:latin typeface="Arial"/>
                          <a:ea typeface="Times New Roman"/>
                        </a:rPr>
                        <a:t>Real Time Streaming Protocol</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671">
                <a:tc>
                  <a:txBody>
                    <a:bodyPr/>
                    <a:lstStyle/>
                    <a:p>
                      <a:pPr marL="342900" lvl="0" indent="-342900">
                        <a:spcAft>
                          <a:spcPts val="0"/>
                        </a:spcAft>
                        <a:buFont typeface="Symbol"/>
                        <a:buChar char=""/>
                        <a:tabLst>
                          <a:tab pos="457200" algn="l"/>
                        </a:tabLst>
                      </a:pPr>
                      <a:r>
                        <a:rPr lang="de-DE" sz="600">
                          <a:effectLst/>
                          <a:latin typeface="Arial"/>
                          <a:ea typeface="Times New Roman"/>
                        </a:rPr>
                        <a:t>RTCP</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RFC</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3550</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Transport Protocol for real-time applications</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671">
                <a:tc>
                  <a:txBody>
                    <a:bodyPr/>
                    <a:lstStyle/>
                    <a:p>
                      <a:pPr>
                        <a:spcAft>
                          <a:spcPts val="0"/>
                        </a:spcAft>
                        <a:tabLst>
                          <a:tab pos="457200" algn="l"/>
                        </a:tabLst>
                      </a:pPr>
                      <a:r>
                        <a:rPr lang="en-US"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ISO</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22311</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de-DE" sz="600">
                          <a:effectLst/>
                          <a:latin typeface="Arial"/>
                          <a:ea typeface="Times New Roman"/>
                        </a:rPr>
                        <a:t>annex A</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Societal security -- Video-surveillance -- Export interoperability</a:t>
                      </a:r>
                      <a:endParaRPr lang="en-US" sz="700">
                        <a:effectLst/>
                        <a:latin typeface="Arial"/>
                        <a:ea typeface="Times New Roman"/>
                      </a:endParaRPr>
                    </a:p>
                  </a:txBody>
                  <a:tcPr marL="28465" marR="284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671">
                <a:tc>
                  <a:txBody>
                    <a:bodyPr/>
                    <a:lstStyle/>
                    <a:p>
                      <a:pPr marL="342900" lvl="0" indent="-342900">
                        <a:spcAft>
                          <a:spcPts val="0"/>
                        </a:spcAft>
                        <a:buFont typeface="Symbol"/>
                        <a:buChar char=""/>
                        <a:tabLst>
                          <a:tab pos="457200" algn="l"/>
                        </a:tabLst>
                      </a:pPr>
                      <a:r>
                        <a:rPr lang="en-US" sz="600">
                          <a:effectLst/>
                          <a:latin typeface="Arial"/>
                          <a:ea typeface="Times New Roman"/>
                        </a:rPr>
                        <a:t>CCIR</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NATO</a:t>
                      </a:r>
                      <a:endParaRPr lang="en-US" sz="700">
                        <a:effectLst/>
                        <a:latin typeface="Arial"/>
                        <a:ea typeface="Times New Roman"/>
                      </a:endParaRPr>
                    </a:p>
                    <a:p>
                      <a:pPr algn="ctr">
                        <a:spcAft>
                          <a:spcPts val="0"/>
                        </a:spcAft>
                        <a:tabLst>
                          <a:tab pos="457200" algn="l"/>
                        </a:tabLst>
                      </a:pPr>
                      <a:r>
                        <a:rPr lang="de-DE" sz="600">
                          <a:effectLst/>
                          <a:latin typeface="Arial"/>
                          <a:ea typeface="Times New Roman"/>
                        </a:rPr>
                        <a:t>STANAG</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3350</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de-DE" sz="600">
                          <a:effectLst/>
                          <a:latin typeface="Arial"/>
                          <a:ea typeface="Times New Roman"/>
                        </a:rPr>
                        <a:t>B and C</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Analogue Video Standard for Aircraft System Applications</a:t>
                      </a:r>
                      <a:endParaRPr lang="en-US" sz="700">
                        <a:effectLst/>
                        <a:latin typeface="Arial"/>
                        <a:ea typeface="Times New Roman"/>
                      </a:endParaRPr>
                    </a:p>
                  </a:txBody>
                  <a:tcPr marL="28465" marR="284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835">
                <a:tc>
                  <a:txBody>
                    <a:bodyPr/>
                    <a:lstStyle/>
                    <a:p>
                      <a:pPr marL="342900" lvl="0" indent="-342900">
                        <a:spcAft>
                          <a:spcPts val="0"/>
                        </a:spcAft>
                        <a:buFont typeface="Symbol"/>
                        <a:buChar char=""/>
                        <a:tabLst>
                          <a:tab pos="457200" algn="l"/>
                        </a:tabLst>
                      </a:pPr>
                      <a:r>
                        <a:rPr lang="en-US" sz="600">
                          <a:effectLst/>
                          <a:latin typeface="Arial"/>
                          <a:ea typeface="Times New Roman"/>
                        </a:rPr>
                        <a:t>SDI</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SMPTE</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259</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Serial Digital Interface (SDI)</a:t>
                      </a:r>
                      <a:endParaRPr lang="en-US" sz="700">
                        <a:effectLst/>
                        <a:latin typeface="Arial"/>
                        <a:ea typeface="Times New Roman"/>
                      </a:endParaRPr>
                    </a:p>
                  </a:txBody>
                  <a:tcPr marL="28465" marR="284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671">
                <a:tc>
                  <a:txBody>
                    <a:bodyPr/>
                    <a:lstStyle/>
                    <a:p>
                      <a:pPr marL="342900" lvl="0" indent="-342900">
                        <a:spcAft>
                          <a:spcPts val="0"/>
                        </a:spcAft>
                        <a:buFont typeface="Symbol"/>
                        <a:buChar char=""/>
                        <a:tabLst>
                          <a:tab pos="457200" algn="l"/>
                        </a:tabLst>
                      </a:pPr>
                      <a:r>
                        <a:rPr lang="en-US" sz="600">
                          <a:effectLst/>
                          <a:latin typeface="Arial"/>
                          <a:ea typeface="Times New Roman"/>
                        </a:rPr>
                        <a:t>HD SDI</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SMPTE</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292</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700">
                        <a:effectLst/>
                        <a:latin typeface="Arial"/>
                        <a:ea typeface="Times New Roman"/>
                      </a:endParaRPr>
                    </a:p>
                  </a:txBody>
                  <a:tcPr marL="28465" marR="284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Bit-Serial Digital Interface for High Definition Television </a:t>
                      </a:r>
                      <a:endParaRPr lang="en-US" sz="700">
                        <a:effectLst/>
                        <a:latin typeface="Arial"/>
                        <a:ea typeface="Times New Roman"/>
                      </a:endParaRPr>
                    </a:p>
                  </a:txBody>
                  <a:tcPr marL="28465" marR="2846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1" name="Content Placeholder 10"/>
          <p:cNvGraphicFramePr>
            <a:graphicFrameLocks noGrp="1"/>
          </p:cNvGraphicFramePr>
          <p:nvPr>
            <p:ph idx="1"/>
            <p:extLst>
              <p:ext uri="{D42A27DB-BD31-4B8C-83A1-F6EECF244321}">
                <p14:modId xmlns:p14="http://schemas.microsoft.com/office/powerpoint/2010/main" val="1175764102"/>
              </p:ext>
            </p:extLst>
          </p:nvPr>
        </p:nvGraphicFramePr>
        <p:xfrm>
          <a:off x="107381" y="1969932"/>
          <a:ext cx="4824671" cy="3367983"/>
        </p:xfrm>
        <a:graphic>
          <a:graphicData uri="http://schemas.openxmlformats.org/drawingml/2006/table">
            <a:tbl>
              <a:tblPr firstRow="1" firstCol="1" bandRow="1"/>
              <a:tblGrid>
                <a:gridCol w="1309449"/>
                <a:gridCol w="620419"/>
                <a:gridCol w="552295"/>
                <a:gridCol w="344028"/>
                <a:gridCol w="486117"/>
                <a:gridCol w="1512363"/>
              </a:tblGrid>
              <a:tr h="266793">
                <a:tc gridSpan="6">
                  <a:txBody>
                    <a:bodyPr/>
                    <a:lstStyle/>
                    <a:p>
                      <a:pPr algn="ctr">
                        <a:spcAft>
                          <a:spcPts val="0"/>
                        </a:spcAft>
                        <a:tabLst>
                          <a:tab pos="457200" algn="l"/>
                        </a:tabLst>
                      </a:pPr>
                      <a:r>
                        <a:rPr lang="en-US" sz="1400" b="1">
                          <a:effectLst/>
                          <a:latin typeface="Arial"/>
                          <a:ea typeface="Times New Roman"/>
                        </a:rPr>
                        <a:t>Software Infrastructure</a:t>
                      </a:r>
                      <a:endParaRPr lang="en-US" sz="1100">
                        <a:effectLst/>
                        <a:latin typeface="Arial"/>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6490">
                <a:tc>
                  <a:txBody>
                    <a:bodyPr/>
                    <a:lstStyle/>
                    <a:p>
                      <a:pPr>
                        <a:spcAft>
                          <a:spcPts val="0"/>
                        </a:spcAft>
                        <a:tabLst>
                          <a:tab pos="457200" algn="l"/>
                        </a:tabLst>
                      </a:pPr>
                      <a:r>
                        <a:rPr lang="de-DE" sz="1000" b="1">
                          <a:effectLst/>
                          <a:latin typeface="Arial"/>
                          <a:ea typeface="Times New Roman"/>
                        </a:rPr>
                        <a:t>Subcategories</a:t>
                      </a:r>
                      <a:endParaRPr lang="en-US" sz="11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FEDA"/>
                    </a:solidFill>
                  </a:tcPr>
                </a:tc>
                <a:tc>
                  <a:txBody>
                    <a:bodyPr/>
                    <a:lstStyle/>
                    <a:p>
                      <a:pPr algn="ctr">
                        <a:spcAft>
                          <a:spcPts val="0"/>
                        </a:spcAft>
                        <a:tabLst>
                          <a:tab pos="457200" algn="l"/>
                        </a:tabLst>
                      </a:pPr>
                      <a:r>
                        <a:rPr lang="de-DE" sz="1000" b="1">
                          <a:effectLst/>
                          <a:latin typeface="Arial"/>
                          <a:ea typeface="Times New Roman"/>
                        </a:rPr>
                        <a:t>Std Type</a:t>
                      </a:r>
                      <a:endParaRPr lang="en-US" sz="1100">
                        <a:effectLst/>
                        <a:latin typeface="Arial"/>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FEDA"/>
                    </a:solidFill>
                  </a:tcPr>
                </a:tc>
                <a:tc>
                  <a:txBody>
                    <a:bodyPr/>
                    <a:lstStyle/>
                    <a:p>
                      <a:pPr algn="ctr">
                        <a:spcAft>
                          <a:spcPts val="0"/>
                        </a:spcAft>
                        <a:tabLst>
                          <a:tab pos="457200" algn="l"/>
                        </a:tabLst>
                      </a:pPr>
                      <a:r>
                        <a:rPr lang="de-DE" sz="1000" b="1">
                          <a:effectLst/>
                          <a:latin typeface="Arial"/>
                          <a:ea typeface="Times New Roman"/>
                        </a:rPr>
                        <a:t>Std #</a:t>
                      </a:r>
                      <a:endParaRPr lang="en-US" sz="1100">
                        <a:effectLst/>
                        <a:latin typeface="Arial"/>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FEDA"/>
                    </a:solidFill>
                  </a:tcPr>
                </a:tc>
                <a:tc>
                  <a:txBody>
                    <a:bodyPr/>
                    <a:lstStyle/>
                    <a:p>
                      <a:pPr algn="ctr">
                        <a:spcAft>
                          <a:spcPts val="0"/>
                        </a:spcAft>
                        <a:tabLst>
                          <a:tab pos="457200" algn="l"/>
                        </a:tabLst>
                      </a:pPr>
                      <a:r>
                        <a:rPr lang="de-DE" sz="1000" b="1">
                          <a:effectLst/>
                          <a:latin typeface="Arial"/>
                          <a:ea typeface="Times New Roman"/>
                        </a:rPr>
                        <a:t>Part</a:t>
                      </a:r>
                      <a:endParaRPr lang="en-US" sz="1100">
                        <a:effectLst/>
                        <a:latin typeface="Arial"/>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FEDA"/>
                    </a:solidFill>
                  </a:tcPr>
                </a:tc>
                <a:tc>
                  <a:txBody>
                    <a:bodyPr/>
                    <a:lstStyle/>
                    <a:p>
                      <a:pPr algn="ctr">
                        <a:spcAft>
                          <a:spcPts val="0"/>
                        </a:spcAft>
                        <a:tabLst>
                          <a:tab pos="457200" algn="l"/>
                        </a:tabLst>
                      </a:pPr>
                      <a:r>
                        <a:rPr lang="de-DE" sz="1000" b="1">
                          <a:effectLst/>
                          <a:latin typeface="Arial"/>
                          <a:ea typeface="Times New Roman"/>
                        </a:rPr>
                        <a:t>Ed</a:t>
                      </a:r>
                      <a:endParaRPr lang="en-US" sz="1100">
                        <a:effectLst/>
                        <a:latin typeface="Arial"/>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FEDA"/>
                    </a:solidFill>
                  </a:tcPr>
                </a:tc>
                <a:tc>
                  <a:txBody>
                    <a:bodyPr/>
                    <a:lstStyle/>
                    <a:p>
                      <a:pPr algn="ctr">
                        <a:spcAft>
                          <a:spcPts val="0"/>
                        </a:spcAft>
                        <a:tabLst>
                          <a:tab pos="457200" algn="l"/>
                        </a:tabLst>
                      </a:pPr>
                      <a:r>
                        <a:rPr lang="de-DE" sz="1000" b="1">
                          <a:effectLst/>
                          <a:latin typeface="Arial"/>
                          <a:ea typeface="Times New Roman"/>
                        </a:rPr>
                        <a:t>Title</a:t>
                      </a:r>
                      <a:endParaRPr lang="en-US" sz="1100">
                        <a:effectLst/>
                        <a:latin typeface="Arial"/>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FEDA"/>
                    </a:solidFill>
                  </a:tcPr>
                </a:tc>
              </a:tr>
              <a:tr h="78245">
                <a:tc>
                  <a:txBody>
                    <a:bodyPr/>
                    <a:lstStyle/>
                    <a:p>
                      <a:pPr>
                        <a:spcAft>
                          <a:spcPts val="0"/>
                        </a:spcAft>
                        <a:tabLst>
                          <a:tab pos="457200" algn="l"/>
                        </a:tabLst>
                      </a:pPr>
                      <a:r>
                        <a:rPr lang="de-DE" sz="600">
                          <a:effectLst/>
                          <a:latin typeface="Arial"/>
                          <a:ea typeface="Times New Roman"/>
                        </a:rPr>
                        <a:t>Data Model</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tabLst>
                          <a:tab pos="457200" algn="l"/>
                        </a:tabLst>
                      </a:pPr>
                      <a:r>
                        <a:rPr lang="de-DE" sz="600">
                          <a:effectLst/>
                          <a:latin typeface="Arial"/>
                          <a:ea typeface="Times New Roman"/>
                        </a:rPr>
                        <a:t> </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tabLst>
                          <a:tab pos="457200" algn="l"/>
                        </a:tabLst>
                      </a:pPr>
                      <a:r>
                        <a:rPr lang="de-DE" sz="600">
                          <a:effectLst/>
                          <a:latin typeface="Arial"/>
                          <a:ea typeface="Times New Roman"/>
                        </a:rPr>
                        <a:t> </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tabLst>
                          <a:tab pos="457200" algn="l"/>
                        </a:tabLst>
                      </a:pPr>
                      <a:r>
                        <a:rPr lang="de-DE" sz="600">
                          <a:effectLst/>
                          <a:latin typeface="Arial"/>
                          <a:ea typeface="Times New Roman"/>
                        </a:rPr>
                        <a:t> </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tabLst>
                          <a:tab pos="457200" algn="l"/>
                        </a:tabLst>
                      </a:pPr>
                      <a:r>
                        <a:rPr lang="de-DE" sz="600">
                          <a:effectLst/>
                          <a:latin typeface="Arial"/>
                          <a:ea typeface="Times New Roman"/>
                        </a:rPr>
                        <a:t> </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spcAft>
                          <a:spcPts val="0"/>
                        </a:spcAft>
                        <a:tabLst>
                          <a:tab pos="457200" algn="l"/>
                        </a:tabLst>
                      </a:pPr>
                      <a:r>
                        <a:rPr lang="de-DE" sz="600">
                          <a:effectLst/>
                          <a:latin typeface="Arial"/>
                          <a:ea typeface="Times New Roman"/>
                        </a:rPr>
                        <a:t> </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156490">
                <a:tc>
                  <a:txBody>
                    <a:bodyPr/>
                    <a:lstStyle/>
                    <a:p>
                      <a:pPr>
                        <a:spcAft>
                          <a:spcPts val="0"/>
                        </a:spcAft>
                        <a:tabLst>
                          <a:tab pos="457200" algn="l"/>
                        </a:tabLst>
                      </a:pPr>
                      <a:r>
                        <a:rPr lang="en-US" sz="600">
                          <a:effectLst/>
                          <a:latin typeface="Arial"/>
                          <a:ea typeface="Times New Roman"/>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UK</a:t>
                      </a:r>
                      <a:endParaRPr lang="en-US" sz="600">
                        <a:effectLst/>
                        <a:latin typeface="Arial"/>
                        <a:ea typeface="Times New Roman"/>
                      </a:endParaRPr>
                    </a:p>
                    <a:p>
                      <a:pPr algn="ctr">
                        <a:spcAft>
                          <a:spcPts val="0"/>
                        </a:spcAft>
                        <a:tabLst>
                          <a:tab pos="457200" algn="l"/>
                        </a:tabLst>
                      </a:pPr>
                      <a:r>
                        <a:rPr lang="de-DE" sz="600">
                          <a:effectLst/>
                          <a:latin typeface="Arial"/>
                          <a:ea typeface="Times New Roman"/>
                        </a:rPr>
                        <a:t>DEF STAN</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23-09</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V 2.0</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GVA Data Model (in development, current baseline: v2)</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245">
                <a:tc>
                  <a:txBody>
                    <a:bodyPr/>
                    <a:lstStyle/>
                    <a:p>
                      <a:pPr>
                        <a:spcAft>
                          <a:spcPts val="0"/>
                        </a:spcAft>
                        <a:tabLst>
                          <a:tab pos="457200" algn="l"/>
                        </a:tabLst>
                      </a:pPr>
                      <a:r>
                        <a:rPr lang="en-US" sz="600">
                          <a:effectLst/>
                          <a:latin typeface="Arial"/>
                          <a:ea typeface="Times New Roman"/>
                        </a:rPr>
                        <a:t>Middleware</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spcAft>
                          <a:spcPts val="0"/>
                        </a:spcAft>
                        <a:tabLst>
                          <a:tab pos="457200" algn="l"/>
                        </a:tabLst>
                      </a:pPr>
                      <a:r>
                        <a:rPr lang="en-US" sz="600">
                          <a:effectLst/>
                          <a:latin typeface="Arial"/>
                          <a:ea typeface="Times New Roman"/>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spcAft>
                          <a:spcPts val="0"/>
                        </a:spcAft>
                        <a:tabLst>
                          <a:tab pos="457200" algn="l"/>
                        </a:tabLst>
                      </a:pPr>
                      <a:r>
                        <a:rPr lang="en-US" sz="600">
                          <a:effectLst/>
                          <a:latin typeface="Arial"/>
                          <a:ea typeface="Times New Roman"/>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spcAft>
                          <a:spcPts val="0"/>
                        </a:spcAft>
                        <a:tabLst>
                          <a:tab pos="457200" algn="l"/>
                        </a:tabLst>
                      </a:pPr>
                      <a:r>
                        <a:rPr lang="en-US" sz="600">
                          <a:effectLst/>
                          <a:latin typeface="Arial"/>
                          <a:ea typeface="Times New Roman"/>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spcAft>
                          <a:spcPts val="0"/>
                        </a:spcAft>
                        <a:tabLst>
                          <a:tab pos="457200" algn="l"/>
                        </a:tabLst>
                      </a:pPr>
                      <a:r>
                        <a:rPr lang="en-US" sz="600">
                          <a:effectLst/>
                          <a:latin typeface="Arial"/>
                          <a:ea typeface="Times New Roman"/>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spcAft>
                          <a:spcPts val="0"/>
                        </a:spcAft>
                        <a:tabLst>
                          <a:tab pos="457200" algn="l"/>
                        </a:tabLst>
                      </a:pPr>
                      <a:r>
                        <a:rPr lang="en-US" sz="600">
                          <a:effectLst/>
                          <a:latin typeface="Arial"/>
                          <a:ea typeface="Times New Roman"/>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80962">
                <a:tc>
                  <a:txBody>
                    <a:bodyPr/>
                    <a:lstStyle/>
                    <a:p>
                      <a:pPr>
                        <a:spcAft>
                          <a:spcPts val="0"/>
                        </a:spcAft>
                        <a:tabLst>
                          <a:tab pos="457200" algn="l"/>
                        </a:tabLst>
                      </a:pPr>
                      <a:r>
                        <a:rPr lang="en-US" sz="600">
                          <a:effectLst/>
                          <a:latin typeface="Arial"/>
                          <a:ea typeface="Times New Roman"/>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en-US" sz="600">
                          <a:effectLst/>
                          <a:latin typeface="Arial"/>
                          <a:ea typeface="Times New Roman"/>
                        </a:rPr>
                        <a:t>OMG DDS</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600">
                        <a:effectLst/>
                        <a:latin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en-US" sz="600">
                          <a:effectLst/>
                          <a:latin typeface="Arial"/>
                          <a:ea typeface="Times New Roman"/>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en-US" sz="600">
                          <a:effectLst/>
                          <a:latin typeface="Arial"/>
                          <a:ea typeface="Times New Roman"/>
                        </a:rPr>
                        <a:t>1.2</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DDS API</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4390">
                <a:tc>
                  <a:txBody>
                    <a:bodyPr/>
                    <a:lstStyle/>
                    <a:p>
                      <a:pPr>
                        <a:spcAft>
                          <a:spcPts val="0"/>
                        </a:spcAft>
                        <a:tabLst>
                          <a:tab pos="457200" algn="l"/>
                        </a:tabLst>
                      </a:pPr>
                      <a:r>
                        <a:rPr lang="en-US" sz="600">
                          <a:effectLst/>
                          <a:latin typeface="Arial"/>
                          <a:ea typeface="Times New Roman"/>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en-US" sz="600">
                          <a:effectLst/>
                          <a:latin typeface="Arial"/>
                          <a:ea typeface="Times New Roman"/>
                        </a:rPr>
                        <a:t>O</a:t>
                      </a:r>
                      <a:r>
                        <a:rPr lang="de-DE" sz="600">
                          <a:effectLst/>
                          <a:latin typeface="Arial"/>
                          <a:ea typeface="Times New Roman"/>
                        </a:rPr>
                        <a:t>MG DDS</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2.1</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DDS Interoperability Wire Protocol (Real-time Publish-Subscribe Wire Protocol)</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959">
                <a:tc>
                  <a:txBody>
                    <a:bodyPr/>
                    <a:lstStyle/>
                    <a:p>
                      <a:pPr>
                        <a:spcAft>
                          <a:spcPts val="0"/>
                        </a:spcAft>
                        <a:tabLst>
                          <a:tab pos="457200" algn="l"/>
                        </a:tabLst>
                      </a:pPr>
                      <a:r>
                        <a:rPr lang="en-US" sz="600">
                          <a:effectLst/>
                          <a:latin typeface="Arial"/>
                          <a:ea typeface="Times New Roman"/>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OMG DDS Xtypes</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DDS Extensible and Dynamic Topics Types for DDS (DDS-XTypes)</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151">
                <a:tc>
                  <a:txBody>
                    <a:bodyPr/>
                    <a:lstStyle/>
                    <a:p>
                      <a:pPr>
                        <a:spcAft>
                          <a:spcPts val="0"/>
                        </a:spcAft>
                        <a:tabLst>
                          <a:tab pos="457200" algn="l"/>
                        </a:tabLst>
                      </a:pPr>
                      <a:r>
                        <a:rPr lang="en-US" sz="600">
                          <a:effectLst/>
                          <a:latin typeface="Arial"/>
                          <a:ea typeface="Times New Roman"/>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OMG UML DDS Profile </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1</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UML Profile for Data Distribution</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6898">
                <a:tc>
                  <a:txBody>
                    <a:bodyPr/>
                    <a:lstStyle/>
                    <a:p>
                      <a:pPr>
                        <a:spcAft>
                          <a:spcPts val="0"/>
                        </a:spcAft>
                        <a:tabLst>
                          <a:tab pos="457200" algn="l"/>
                        </a:tabLst>
                      </a:pPr>
                      <a:r>
                        <a:rPr lang="en-US" sz="600">
                          <a:effectLst/>
                          <a:latin typeface="Arial"/>
                          <a:ea typeface="Times New Roman"/>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OMG DDSi</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600">
                        <a:effectLst/>
                        <a:latin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2009-01-05</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DDS Interoperability Wire Protocol (DDSI)</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6898">
                <a:tc>
                  <a:txBody>
                    <a:bodyPr/>
                    <a:lstStyle/>
                    <a:p>
                      <a:pPr>
                        <a:spcAft>
                          <a:spcPts val="0"/>
                        </a:spcAft>
                        <a:tabLst>
                          <a:tab pos="457200" algn="l"/>
                        </a:tabLst>
                      </a:pPr>
                      <a:r>
                        <a:rPr lang="en-US" sz="600">
                          <a:effectLst/>
                          <a:latin typeface="Arial"/>
                          <a:ea typeface="Times New Roman"/>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ISO</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19500</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v3.1.1</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Common Object Request Broker Architecture (CORBA)</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6898">
                <a:tc>
                  <a:txBody>
                    <a:bodyPr/>
                    <a:lstStyle/>
                    <a:p>
                      <a:pPr>
                        <a:spcAft>
                          <a:spcPts val="0"/>
                        </a:spcAft>
                        <a:tabLst>
                          <a:tab pos="457200" algn="l"/>
                        </a:tabLst>
                      </a:pPr>
                      <a:r>
                        <a:rPr lang="en-US" sz="600">
                          <a:effectLst/>
                          <a:latin typeface="Arial"/>
                          <a:ea typeface="Times New Roman"/>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ISO</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19506</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v1.3</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Knowledge Discovery Metamodel (KDM)</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245">
                <a:tc>
                  <a:txBody>
                    <a:bodyPr/>
                    <a:lstStyle/>
                    <a:p>
                      <a:pPr>
                        <a:spcAft>
                          <a:spcPts val="0"/>
                        </a:spcAft>
                        <a:tabLst>
                          <a:tab pos="457200" algn="l"/>
                        </a:tabLst>
                      </a:pPr>
                      <a:r>
                        <a:rPr lang="en-US" sz="600">
                          <a:effectLst/>
                          <a:latin typeface="Arial"/>
                          <a:ea typeface="Times New Roman"/>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ISO</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19502</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v1.4.1</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Meta Object Facility Core (MOF)</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2916">
                <a:tc>
                  <a:txBody>
                    <a:bodyPr/>
                    <a:lstStyle/>
                    <a:p>
                      <a:pPr>
                        <a:spcAft>
                          <a:spcPts val="0"/>
                        </a:spcAft>
                        <a:tabLst>
                          <a:tab pos="457200" algn="l"/>
                        </a:tabLst>
                      </a:pPr>
                      <a:r>
                        <a:rPr lang="en-US" sz="600">
                          <a:effectLst/>
                          <a:latin typeface="Arial"/>
                          <a:ea typeface="Times New Roman"/>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ISO</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19507</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v2.3.1</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Object Constraint Language (OCL)</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245">
                <a:tc>
                  <a:txBody>
                    <a:bodyPr/>
                    <a:lstStyle/>
                    <a:p>
                      <a:pPr>
                        <a:spcAft>
                          <a:spcPts val="0"/>
                        </a:spcAft>
                        <a:tabLst>
                          <a:tab pos="457200" algn="l"/>
                        </a:tabLst>
                      </a:pPr>
                      <a:r>
                        <a:rPr lang="en-US" sz="600">
                          <a:effectLst/>
                          <a:latin typeface="Arial"/>
                          <a:ea typeface="Times New Roman"/>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ISO</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19505</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v2.4.1</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Unified Modelling Language (UML)</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505">
                <a:tc>
                  <a:txBody>
                    <a:bodyPr/>
                    <a:lstStyle/>
                    <a:p>
                      <a:pPr>
                        <a:spcAft>
                          <a:spcPts val="0"/>
                        </a:spcAft>
                        <a:tabLst>
                          <a:tab pos="457200" algn="l"/>
                        </a:tabLst>
                      </a:pPr>
                      <a:r>
                        <a:rPr lang="en-US" sz="600">
                          <a:effectLst/>
                          <a:latin typeface="Arial"/>
                          <a:ea typeface="Times New Roman"/>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ISO</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19503</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v2.0.1</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MOF 2 XML Mapping (XMI)</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245">
                <a:tc>
                  <a:txBody>
                    <a:bodyPr/>
                    <a:lstStyle/>
                    <a:p>
                      <a:pPr>
                        <a:spcAft>
                          <a:spcPts val="0"/>
                        </a:spcAft>
                        <a:tabLst>
                          <a:tab pos="457200" algn="l"/>
                        </a:tabLst>
                      </a:pPr>
                      <a:r>
                        <a:rPr lang="en-US" sz="600">
                          <a:effectLst/>
                          <a:latin typeface="Arial"/>
                          <a:ea typeface="Times New Roman"/>
                        </a:rPr>
                        <a:t>Operating Systems</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spcAft>
                          <a:spcPts val="0"/>
                        </a:spcAft>
                        <a:tabLst>
                          <a:tab pos="457200" algn="l"/>
                        </a:tabLst>
                      </a:pPr>
                      <a:r>
                        <a:rPr lang="en-US" sz="600">
                          <a:effectLst/>
                          <a:latin typeface="Arial"/>
                          <a:ea typeface="Times New Roman"/>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spcAft>
                          <a:spcPts val="0"/>
                        </a:spcAft>
                        <a:tabLst>
                          <a:tab pos="457200" algn="l"/>
                        </a:tabLst>
                      </a:pPr>
                      <a:r>
                        <a:rPr lang="en-US" sz="600">
                          <a:effectLst/>
                          <a:latin typeface="Arial"/>
                          <a:ea typeface="Times New Roman"/>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spcAft>
                          <a:spcPts val="0"/>
                        </a:spcAft>
                        <a:tabLst>
                          <a:tab pos="457200" algn="l"/>
                        </a:tabLst>
                      </a:pPr>
                      <a:r>
                        <a:rPr lang="en-US" sz="600">
                          <a:effectLst/>
                          <a:latin typeface="Arial"/>
                          <a:ea typeface="Times New Roman"/>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spcAft>
                          <a:spcPts val="0"/>
                        </a:spcAft>
                        <a:tabLst>
                          <a:tab pos="457200" algn="l"/>
                        </a:tabLst>
                      </a:pPr>
                      <a:r>
                        <a:rPr lang="en-US" sz="600">
                          <a:effectLst/>
                          <a:latin typeface="Arial"/>
                          <a:ea typeface="Times New Roman"/>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spcAft>
                          <a:spcPts val="0"/>
                        </a:spcAft>
                        <a:tabLst>
                          <a:tab pos="457200" algn="l"/>
                        </a:tabLst>
                      </a:pPr>
                      <a:r>
                        <a:rPr lang="en-US" sz="600">
                          <a:effectLst/>
                          <a:latin typeface="Arial"/>
                          <a:ea typeface="Times New Roman"/>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r h="156490">
                <a:tc>
                  <a:txBody>
                    <a:bodyPr/>
                    <a:lstStyle/>
                    <a:p>
                      <a:pPr>
                        <a:spcAft>
                          <a:spcPts val="0"/>
                        </a:spcAft>
                        <a:tabLst>
                          <a:tab pos="457200" algn="l"/>
                        </a:tabLst>
                      </a:pPr>
                      <a:r>
                        <a:rPr lang="en-US" sz="600">
                          <a:effectLst/>
                          <a:latin typeface="Arial"/>
                          <a:ea typeface="Times New Roman"/>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IEEE</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1003.1</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 </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7200" algn="l"/>
                        </a:tabLst>
                      </a:pPr>
                      <a:r>
                        <a:rPr lang="de-DE" sz="600">
                          <a:effectLst/>
                          <a:latin typeface="Arial"/>
                          <a:ea typeface="Times New Roman"/>
                        </a:rPr>
                        <a:t>2002</a:t>
                      </a:r>
                      <a:endParaRPr lang="en-US" sz="600">
                        <a:effectLst/>
                        <a:latin typeface="Arial"/>
                        <a:ea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457200" algn="l"/>
                        </a:tabLst>
                      </a:pPr>
                      <a:r>
                        <a:rPr lang="en-US" sz="600">
                          <a:effectLst/>
                          <a:latin typeface="Arial"/>
                          <a:ea typeface="Times New Roman"/>
                        </a:rPr>
                        <a:t>POSIX 1-2008 The Open Group Technical Standard Base Specifications, Issue 7</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18352714"/>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a:t>
            </a:r>
            <a:r>
              <a:rPr lang="de-DE" smtClean="0"/>
              <a:t>Results - </a:t>
            </a:r>
            <a:r>
              <a:rPr lang="de-DE"/>
              <a:t>7. </a:t>
            </a:r>
            <a:r>
              <a:rPr lang="en-GB" smtClean="0"/>
              <a:t>Standards</a:t>
            </a:r>
            <a:br>
              <a:rPr lang="en-GB" smtClean="0"/>
            </a:br>
            <a:r>
              <a:rPr lang="en-GB" smtClean="0"/>
              <a:t>- Standards Assigned to Architecture</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49</a:t>
            </a:fld>
            <a:endParaRPr lang="de-D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937190245"/>
              </p:ext>
            </p:extLst>
          </p:nvPr>
        </p:nvGraphicFramePr>
        <p:xfrm>
          <a:off x="164735" y="1772770"/>
          <a:ext cx="8814530" cy="4806715"/>
        </p:xfrm>
        <a:graphic>
          <a:graphicData uri="http://schemas.openxmlformats.org/presentationml/2006/ole">
            <mc:AlternateContent xmlns:mc="http://schemas.openxmlformats.org/markup-compatibility/2006">
              <mc:Choice xmlns:v="urn:schemas-microsoft-com:vml" Requires="v">
                <p:oleObj spid="_x0000_s59400" name="Visio" r:id="rId3" imgW="11872513" imgH="6495406" progId="Visio.Drawing.11">
                  <p:embed/>
                </p:oleObj>
              </mc:Choice>
              <mc:Fallback>
                <p:oleObj name="Visio" r:id="rId3" imgW="11872513" imgH="6495406"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735" y="1772770"/>
                        <a:ext cx="8814530" cy="4806715"/>
                      </a:xfrm>
                      <a:prstGeom prst="rect">
                        <a:avLst/>
                      </a:prstGeom>
                      <a:noFill/>
                    </p:spPr>
                  </p:pic>
                </p:oleObj>
              </mc:Fallback>
            </mc:AlternateContent>
          </a:graphicData>
        </a:graphic>
      </p:graphicFrame>
    </p:spTree>
    <p:extLst>
      <p:ext uri="{BB962C8B-B14F-4D97-AF65-F5344CB8AC3E}">
        <p14:creationId xmlns:p14="http://schemas.microsoft.com/office/powerpoint/2010/main" val="781577523"/>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4" name="Rectangle 3"/>
          <p:cNvSpPr>
            <a:spLocks noChangeArrowheads="1"/>
          </p:cNvSpPr>
          <p:nvPr/>
        </p:nvSpPr>
        <p:spPr bwMode="auto">
          <a:xfrm>
            <a:off x="4716463" y="4792663"/>
            <a:ext cx="3313112"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 typeface="Webdings" pitchFamily="18" charset="2"/>
              <a:buNone/>
            </a:pPr>
            <a:r>
              <a:rPr lang="en-GB" sz="1800">
                <a:solidFill>
                  <a:schemeClr val="tx1"/>
                </a:solidFill>
              </a:rPr>
              <a:t>System 5: Obscuring Systems</a:t>
            </a:r>
          </a:p>
          <a:p>
            <a:pPr marL="757238" lvl="1" indent="-304800" algn="l">
              <a:lnSpc>
                <a:spcPct val="90000"/>
              </a:lnSpc>
              <a:spcBef>
                <a:spcPct val="20000"/>
              </a:spcBef>
              <a:buClr>
                <a:schemeClr val="hlink"/>
              </a:buClr>
              <a:buFont typeface="Wingdings" pitchFamily="2" charset="2"/>
              <a:buChar char="§"/>
            </a:pPr>
            <a:endParaRPr lang="en-GB" sz="1600">
              <a:solidFill>
                <a:schemeClr val="tx1"/>
              </a:solidFill>
            </a:endParaRPr>
          </a:p>
          <a:p>
            <a:pPr marL="757238" lvl="1" indent="-304800" algn="l">
              <a:lnSpc>
                <a:spcPct val="90000"/>
              </a:lnSpc>
              <a:spcBef>
                <a:spcPct val="20000"/>
              </a:spcBef>
              <a:buClr>
                <a:schemeClr val="hlink"/>
              </a:buClr>
              <a:buFont typeface="Wingdings" pitchFamily="2" charset="2"/>
              <a:buChar char="§"/>
            </a:pPr>
            <a:endParaRPr lang="en-GB" sz="1600">
              <a:solidFill>
                <a:schemeClr val="tx1"/>
              </a:solidFill>
            </a:endParaRPr>
          </a:p>
          <a:p>
            <a:pPr marL="342900" indent="-342900" algn="l">
              <a:lnSpc>
                <a:spcPct val="90000"/>
              </a:lnSpc>
              <a:spcBef>
                <a:spcPct val="20000"/>
              </a:spcBef>
            </a:pPr>
            <a:endParaRPr lang="en-GB" sz="1800">
              <a:solidFill>
                <a:schemeClr val="tx1"/>
              </a:solidFill>
            </a:endParaRPr>
          </a:p>
        </p:txBody>
      </p:sp>
      <p:pic>
        <p:nvPicPr>
          <p:cNvPr id="24064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263" y="2205038"/>
            <a:ext cx="1296987" cy="97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064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150" y="3213100"/>
            <a:ext cx="1025525"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064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5157788"/>
            <a:ext cx="1800225" cy="137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0649" name="Picture 5" descr="P10114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188" y="5157788"/>
            <a:ext cx="1119187"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50"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35150" y="2205038"/>
            <a:ext cx="1944688" cy="159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0651"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98600" y="5157788"/>
            <a:ext cx="1120775" cy="144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0652"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92950" y="3213100"/>
            <a:ext cx="1655763"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53"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77050" y="1911350"/>
            <a:ext cx="21590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54" name="Picture 1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16688" y="5086350"/>
            <a:ext cx="2232025"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58" name="Rectangle 3"/>
          <p:cNvSpPr>
            <a:spLocks noChangeArrowheads="1"/>
          </p:cNvSpPr>
          <p:nvPr/>
        </p:nvSpPr>
        <p:spPr bwMode="auto">
          <a:xfrm>
            <a:off x="4579938" y="1431925"/>
            <a:ext cx="457200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 typeface="Webdings" pitchFamily="18" charset="2"/>
              <a:buNone/>
            </a:pPr>
            <a:r>
              <a:rPr lang="en-GB" sz="1800">
                <a:solidFill>
                  <a:schemeClr val="tx1"/>
                </a:solidFill>
              </a:rPr>
              <a:t>System 4: Remote Controlled Weapon Station</a:t>
            </a:r>
          </a:p>
          <a:p>
            <a:pPr marL="757238" lvl="1" indent="-304800" algn="l">
              <a:lnSpc>
                <a:spcPct val="90000"/>
              </a:lnSpc>
              <a:spcBef>
                <a:spcPct val="20000"/>
              </a:spcBef>
              <a:buClr>
                <a:schemeClr val="hlink"/>
              </a:buClr>
              <a:buFont typeface="Wingdings" pitchFamily="2" charset="2"/>
              <a:buChar char="§"/>
            </a:pPr>
            <a:endParaRPr lang="en-GB" sz="1600">
              <a:solidFill>
                <a:schemeClr val="tx1"/>
              </a:solidFill>
            </a:endParaRPr>
          </a:p>
          <a:p>
            <a:pPr marL="342900" indent="-342900" algn="l">
              <a:lnSpc>
                <a:spcPct val="90000"/>
              </a:lnSpc>
              <a:spcBef>
                <a:spcPct val="20000"/>
              </a:spcBef>
            </a:pPr>
            <a:endParaRPr lang="en-GB" sz="1800">
              <a:solidFill>
                <a:schemeClr val="tx1"/>
              </a:solidFill>
            </a:endParaRPr>
          </a:p>
        </p:txBody>
      </p:sp>
      <p:sp>
        <p:nvSpPr>
          <p:cNvPr id="240659" name="Rectangle 3"/>
          <p:cNvSpPr>
            <a:spLocks noChangeArrowheads="1"/>
          </p:cNvSpPr>
          <p:nvPr/>
        </p:nvSpPr>
        <p:spPr bwMode="auto">
          <a:xfrm>
            <a:off x="139700" y="4797425"/>
            <a:ext cx="432117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 typeface="Webdings" pitchFamily="18" charset="2"/>
              <a:buNone/>
            </a:pPr>
            <a:r>
              <a:rPr lang="en-GB" sz="1800">
                <a:solidFill>
                  <a:schemeClr val="tx1"/>
                </a:solidFill>
              </a:rPr>
              <a:t>System 3: Acoustic Sniper Detection</a:t>
            </a:r>
          </a:p>
          <a:p>
            <a:pPr marL="757238" lvl="1" indent="-304800" algn="l">
              <a:lnSpc>
                <a:spcPct val="90000"/>
              </a:lnSpc>
              <a:spcBef>
                <a:spcPct val="20000"/>
              </a:spcBef>
              <a:buClr>
                <a:schemeClr val="hlink"/>
              </a:buClr>
              <a:buFont typeface="Wingdings" pitchFamily="2" charset="2"/>
              <a:buChar char="§"/>
            </a:pPr>
            <a:endParaRPr lang="en-GB" sz="1600">
              <a:solidFill>
                <a:schemeClr val="tx1"/>
              </a:solidFill>
            </a:endParaRPr>
          </a:p>
          <a:p>
            <a:pPr marL="342900" indent="-342900" algn="l">
              <a:lnSpc>
                <a:spcPct val="90000"/>
              </a:lnSpc>
              <a:spcBef>
                <a:spcPct val="20000"/>
              </a:spcBef>
            </a:pPr>
            <a:endParaRPr lang="en-GB" sz="1800">
              <a:solidFill>
                <a:schemeClr val="tx1"/>
              </a:solidFill>
            </a:endParaRPr>
          </a:p>
        </p:txBody>
      </p:sp>
      <p:sp>
        <p:nvSpPr>
          <p:cNvPr id="240660" name="Rectangle 3"/>
          <p:cNvSpPr>
            <a:spLocks noChangeArrowheads="1"/>
          </p:cNvSpPr>
          <p:nvPr/>
        </p:nvSpPr>
        <p:spPr bwMode="auto">
          <a:xfrm>
            <a:off x="250825" y="1412875"/>
            <a:ext cx="4033838"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 typeface="Webdings" pitchFamily="18" charset="2"/>
              <a:buNone/>
            </a:pPr>
            <a:r>
              <a:rPr lang="en-GB" sz="1800">
                <a:solidFill>
                  <a:schemeClr val="tx1"/>
                </a:solidFill>
              </a:rPr>
              <a:t>System 1: E/O Panoramic Sensor System</a:t>
            </a:r>
          </a:p>
          <a:p>
            <a:pPr marL="342900" indent="-342900" algn="l">
              <a:lnSpc>
                <a:spcPct val="90000"/>
              </a:lnSpc>
              <a:spcBef>
                <a:spcPct val="20000"/>
              </a:spcBef>
              <a:buFont typeface="Webdings" pitchFamily="18" charset="2"/>
              <a:buNone/>
            </a:pPr>
            <a:r>
              <a:rPr lang="en-GB" sz="1800">
                <a:solidFill>
                  <a:schemeClr val="tx1"/>
                </a:solidFill>
              </a:rPr>
              <a:t>System 2: E/O Sector Sighting System</a:t>
            </a:r>
          </a:p>
          <a:p>
            <a:pPr marL="757238" lvl="1" indent="-304800" algn="l">
              <a:lnSpc>
                <a:spcPct val="90000"/>
              </a:lnSpc>
              <a:spcBef>
                <a:spcPct val="20000"/>
              </a:spcBef>
              <a:buClr>
                <a:schemeClr val="hlink"/>
              </a:buClr>
              <a:buFont typeface="Wingdings" pitchFamily="2" charset="2"/>
              <a:buChar char="§"/>
            </a:pPr>
            <a:endParaRPr lang="en-GB" sz="1600">
              <a:solidFill>
                <a:schemeClr val="tx1"/>
              </a:solidFill>
            </a:endParaRPr>
          </a:p>
          <a:p>
            <a:pPr marL="757238" lvl="1" indent="-304800" algn="l">
              <a:lnSpc>
                <a:spcPct val="90000"/>
              </a:lnSpc>
              <a:spcBef>
                <a:spcPct val="20000"/>
              </a:spcBef>
              <a:buClr>
                <a:schemeClr val="hlink"/>
              </a:buClr>
              <a:buFont typeface="Wingdings" pitchFamily="2" charset="2"/>
              <a:buChar char="§"/>
            </a:pPr>
            <a:endParaRPr lang="en-GB" sz="1600">
              <a:solidFill>
                <a:schemeClr val="tx1"/>
              </a:solidFill>
            </a:endParaRPr>
          </a:p>
          <a:p>
            <a:pPr marL="342900" indent="-342900" algn="l">
              <a:lnSpc>
                <a:spcPct val="90000"/>
              </a:lnSpc>
              <a:spcBef>
                <a:spcPct val="20000"/>
              </a:spcBef>
            </a:pPr>
            <a:endParaRPr lang="en-GB" sz="1800">
              <a:solidFill>
                <a:schemeClr val="tx1"/>
              </a:solidFill>
            </a:endParaRPr>
          </a:p>
        </p:txBody>
      </p:sp>
      <p:sp>
        <p:nvSpPr>
          <p:cNvPr id="240661" name="Rectangle 21"/>
          <p:cNvSpPr>
            <a:spLocks noGrp="1" noChangeArrowheads="1"/>
          </p:cNvSpPr>
          <p:nvPr>
            <p:ph type="title"/>
          </p:nvPr>
        </p:nvSpPr>
        <p:spPr>
          <a:xfrm>
            <a:off x="592138" y="620610"/>
            <a:ext cx="8443912" cy="719138"/>
          </a:xfrm>
          <a:noFill/>
          <a:ln/>
        </p:spPr>
        <p:txBody>
          <a:bodyPr/>
          <a:lstStyle/>
          <a:p>
            <a:r>
              <a:rPr lang="en-GB" smtClean="0"/>
              <a:t>General</a:t>
            </a:r>
            <a:br>
              <a:rPr lang="en-GB" smtClean="0"/>
            </a:br>
            <a:r>
              <a:rPr lang="en-GB" smtClean="0"/>
              <a:t>- Mission System Examples</a:t>
            </a:r>
          </a:p>
        </p:txBody>
      </p:sp>
      <p:pic>
        <p:nvPicPr>
          <p:cNvPr id="240664" name="Picture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60925" y="1897063"/>
            <a:ext cx="1871663" cy="140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7155134"/>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smtClean="0"/>
              <a:t>Study Results - 7. </a:t>
            </a:r>
            <a:r>
              <a:rPr lang="en-GB"/>
              <a:t>Standards </a:t>
            </a:r>
            <a:r>
              <a:rPr lang="en-GB" smtClean="0"/>
              <a:t/>
            </a:r>
            <a:br>
              <a:rPr lang="en-GB" smtClean="0"/>
            </a:br>
            <a:r>
              <a:rPr lang="en-GB" smtClean="0"/>
              <a:t>- </a:t>
            </a:r>
            <a:r>
              <a:rPr lang="en-GB"/>
              <a:t>Summary</a:t>
            </a:r>
            <a:endParaRPr lang="en-US"/>
          </a:p>
        </p:txBody>
      </p:sp>
      <p:sp>
        <p:nvSpPr>
          <p:cNvPr id="7" name="Content Placeholder 6"/>
          <p:cNvSpPr>
            <a:spLocks noGrp="1"/>
          </p:cNvSpPr>
          <p:nvPr>
            <p:ph idx="1"/>
          </p:nvPr>
        </p:nvSpPr>
        <p:spPr/>
        <p:txBody>
          <a:bodyPr>
            <a:normAutofit/>
          </a:bodyPr>
          <a:lstStyle/>
          <a:p>
            <a:pPr lvl="1"/>
            <a:r>
              <a:rPr lang="en-GB" smtClean="0"/>
              <a:t>Most </a:t>
            </a:r>
            <a:r>
              <a:rPr lang="en-GB"/>
              <a:t>of the standards are Ethernet based (other solutions might apply for safety critical systems, e.g. CAN-bus).</a:t>
            </a:r>
            <a:endParaRPr lang="en-US"/>
          </a:p>
          <a:p>
            <a:pPr lvl="1"/>
            <a:r>
              <a:rPr lang="en-GB"/>
              <a:t>There are emerging standards for safety critical Ethernet but further work is needed to establish these affordably in the land domain.</a:t>
            </a:r>
            <a:endParaRPr lang="en-US"/>
          </a:p>
          <a:p>
            <a:pPr lvl="1"/>
            <a:r>
              <a:rPr lang="en-GB"/>
              <a:t>Products using current middleware standards are mostly not available for high integrity or safety involved systems.</a:t>
            </a:r>
            <a:endParaRPr lang="en-US"/>
          </a:p>
          <a:p>
            <a:pPr lvl="1"/>
            <a:r>
              <a:rPr lang="en-GB"/>
              <a:t>A comprehensive list of standards is provided in </a:t>
            </a:r>
            <a:r>
              <a:rPr lang="en-GB" smtClean="0"/>
              <a:t>Section 4.7. of the Final Report</a:t>
            </a:r>
            <a:endParaRPr lang="en-US"/>
          </a:p>
          <a:p>
            <a:pPr lvl="1"/>
            <a:r>
              <a:rPr lang="en-GB"/>
              <a:t>Closed VICTORY or SCORPION standards may preclude future multi-national interoperability unless appropriate interfaces can be opened to LAVOSAR. </a:t>
            </a:r>
            <a:endParaRPr lang="en-US"/>
          </a:p>
        </p:txBody>
      </p:sp>
      <p:sp>
        <p:nvSpPr>
          <p:cNvPr id="5" name="Slide Number Placeholder 4"/>
          <p:cNvSpPr>
            <a:spLocks noGrp="1"/>
          </p:cNvSpPr>
          <p:nvPr>
            <p:ph type="sldNum" sz="quarter" idx="10"/>
          </p:nvPr>
        </p:nvSpPr>
        <p:spPr/>
        <p:txBody>
          <a:bodyPr/>
          <a:lstStyle/>
          <a:p>
            <a:pPr>
              <a:defRPr/>
            </a:pPr>
            <a:fld id="{CD7D7421-6D61-4496-AE76-87CC5079F231}" type="slidenum">
              <a:rPr lang="de-DE" smtClean="0"/>
              <a:pPr>
                <a:defRPr/>
              </a:pPr>
              <a:t>50</a:t>
            </a:fld>
            <a:endParaRPr lang="de-DE"/>
          </a:p>
        </p:txBody>
      </p:sp>
    </p:spTree>
    <p:extLst>
      <p:ext uri="{BB962C8B-B14F-4D97-AF65-F5344CB8AC3E}">
        <p14:creationId xmlns:p14="http://schemas.microsoft.com/office/powerpoint/2010/main" val="665540898"/>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DE" smtClean="0"/>
              <a:t>Study Results</a:t>
            </a:r>
            <a:endParaRPr lang="en-US"/>
          </a:p>
        </p:txBody>
      </p:sp>
      <p:sp>
        <p:nvSpPr>
          <p:cNvPr id="9" name="Text Placeholder 8"/>
          <p:cNvSpPr>
            <a:spLocks noGrp="1"/>
          </p:cNvSpPr>
          <p:nvPr>
            <p:ph type="body" idx="1"/>
          </p:nvPr>
        </p:nvSpPr>
        <p:spPr/>
        <p:txBody>
          <a:bodyPr/>
          <a:lstStyle/>
          <a:p>
            <a:r>
              <a:rPr lang="en-GB"/>
              <a:t>Technologies</a:t>
            </a:r>
            <a:endParaRPr lang="en-US"/>
          </a:p>
        </p:txBody>
      </p:sp>
      <p:sp>
        <p:nvSpPr>
          <p:cNvPr id="5" name="Slide Number Placeholder 4"/>
          <p:cNvSpPr>
            <a:spLocks noGrp="1"/>
          </p:cNvSpPr>
          <p:nvPr>
            <p:ph type="sldNum" sz="quarter" idx="10"/>
          </p:nvPr>
        </p:nvSpPr>
        <p:spPr/>
        <p:txBody>
          <a:bodyPr/>
          <a:lstStyle/>
          <a:p>
            <a:pPr>
              <a:defRPr/>
            </a:pPr>
            <a:fld id="{CD7D7421-6D61-4496-AE76-87CC5079F231}" type="slidenum">
              <a:rPr lang="de-DE" smtClean="0"/>
              <a:pPr>
                <a:defRPr/>
              </a:pPr>
              <a:t>51</a:t>
            </a:fld>
            <a:endParaRPr lang="de-DE"/>
          </a:p>
        </p:txBody>
      </p:sp>
    </p:spTree>
    <p:extLst>
      <p:ext uri="{BB962C8B-B14F-4D97-AF65-F5344CB8AC3E}">
        <p14:creationId xmlns:p14="http://schemas.microsoft.com/office/powerpoint/2010/main" val="1212987821"/>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de-DE"/>
              <a:t>Study Results - </a:t>
            </a:r>
            <a:r>
              <a:rPr lang="de-DE" smtClean="0"/>
              <a:t>8. Technologies</a:t>
            </a:r>
            <a:br>
              <a:rPr lang="de-DE" smtClean="0"/>
            </a:br>
            <a:r>
              <a:rPr lang="de-DE" smtClean="0"/>
              <a:t>- Technology Tree (1/2)</a:t>
            </a:r>
            <a:endParaRPr lang="en-GB"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115520" y="1556740"/>
            <a:ext cx="6897295" cy="5027143"/>
          </a:xfrm>
          <a:prstGeom prst="rect">
            <a:avLst/>
          </a:prstGeom>
          <a:noFill/>
          <a:ln>
            <a:noFill/>
          </a:ln>
        </p:spPr>
      </p:pic>
    </p:spTree>
    <p:extLst>
      <p:ext uri="{BB962C8B-B14F-4D97-AF65-F5344CB8AC3E}">
        <p14:creationId xmlns:p14="http://schemas.microsoft.com/office/powerpoint/2010/main" val="3850652602"/>
      </p:ext>
    </p:extLst>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de-DE"/>
              <a:t>Study Results - 8. Technologies</a:t>
            </a:r>
            <a:br>
              <a:rPr lang="de-DE"/>
            </a:br>
            <a:r>
              <a:rPr lang="de-DE"/>
              <a:t>- Technology Tree (1/2)</a:t>
            </a:r>
            <a:endParaRPr lang="en-GB"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4843" y="3618865"/>
            <a:ext cx="5457825" cy="3009900"/>
          </a:xfrm>
          <a:prstGeom prst="rect">
            <a:avLst/>
          </a:prstGeom>
          <a:noFill/>
          <a:ln>
            <a:noFill/>
          </a:ln>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0" y="1651953"/>
            <a:ext cx="5857875" cy="3933825"/>
          </a:xfrm>
          <a:prstGeom prst="rect">
            <a:avLst/>
          </a:prstGeom>
          <a:noFill/>
          <a:ln>
            <a:noFill/>
          </a:ln>
        </p:spPr>
      </p:pic>
    </p:spTree>
    <p:extLst>
      <p:ext uri="{BB962C8B-B14F-4D97-AF65-F5344CB8AC3E}">
        <p14:creationId xmlns:p14="http://schemas.microsoft.com/office/powerpoint/2010/main" val="570200205"/>
      </p:ext>
    </p:extLst>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e-DE"/>
              <a:t>Study Results - 8. </a:t>
            </a:r>
            <a:r>
              <a:rPr lang="en-GB"/>
              <a:t>Technologies </a:t>
            </a:r>
            <a:br>
              <a:rPr lang="en-GB"/>
            </a:br>
            <a:r>
              <a:rPr lang="en-GB"/>
              <a:t>- </a:t>
            </a:r>
            <a:r>
              <a:rPr lang="fr-FR" smtClean="0"/>
              <a:t>Computing </a:t>
            </a:r>
            <a:r>
              <a:rPr lang="fr-FR" dirty="0" smtClean="0"/>
              <a:t>Technologies – </a:t>
            </a:r>
            <a:r>
              <a:rPr lang="fr-FR" smtClean="0"/>
              <a:t>Packaging </a:t>
            </a:r>
            <a:endParaRPr lang="fr-FR" dirty="0"/>
          </a:p>
        </p:txBody>
      </p:sp>
      <p:sp>
        <p:nvSpPr>
          <p:cNvPr id="5" name="Content Placeholder 4"/>
          <p:cNvSpPr>
            <a:spLocks noGrp="1"/>
          </p:cNvSpPr>
          <p:nvPr>
            <p:ph idx="1"/>
          </p:nvPr>
        </p:nvSpPr>
        <p:spPr/>
        <p:txBody>
          <a:bodyPr/>
          <a:lstStyle/>
          <a:p>
            <a:endParaRPr lang="en-US"/>
          </a:p>
        </p:txBody>
      </p:sp>
      <p:pic>
        <p:nvPicPr>
          <p:cNvPr id="156674" name="Picture 2"/>
          <p:cNvPicPr>
            <a:picLocks noChangeAspect="1" noChangeArrowheads="1"/>
          </p:cNvPicPr>
          <p:nvPr/>
        </p:nvPicPr>
        <p:blipFill>
          <a:blip r:embed="rId2" cstate="print"/>
          <a:srcRect/>
          <a:stretch>
            <a:fillRect/>
          </a:stretch>
        </p:blipFill>
        <p:spPr bwMode="auto">
          <a:xfrm>
            <a:off x="683461" y="1465440"/>
            <a:ext cx="7561050" cy="5175328"/>
          </a:xfrm>
          <a:prstGeom prst="rect">
            <a:avLst/>
          </a:prstGeom>
          <a:noFill/>
          <a:ln w="9525">
            <a:noFill/>
            <a:miter lim="800000"/>
            <a:headEnd/>
            <a:tailEnd/>
          </a:ln>
          <a:effectLst/>
        </p:spPr>
      </p:pic>
    </p:spTree>
    <p:extLst>
      <p:ext uri="{BB962C8B-B14F-4D97-AF65-F5344CB8AC3E}">
        <p14:creationId xmlns:p14="http://schemas.microsoft.com/office/powerpoint/2010/main" val="2583903078"/>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e-DE"/>
              <a:t>Study Results - 8. </a:t>
            </a:r>
            <a:r>
              <a:rPr lang="en-GB"/>
              <a:t>Technologies </a:t>
            </a:r>
            <a:br>
              <a:rPr lang="en-GB"/>
            </a:br>
            <a:r>
              <a:rPr lang="en-GB"/>
              <a:t>- </a:t>
            </a:r>
            <a:r>
              <a:rPr lang="fr-FR" smtClean="0"/>
              <a:t>Operating </a:t>
            </a:r>
            <a:r>
              <a:rPr lang="fr-FR" dirty="0" smtClean="0"/>
              <a:t>Systems</a:t>
            </a:r>
            <a:endParaRPr lang="fr-FR" dirty="0"/>
          </a:p>
        </p:txBody>
      </p:sp>
      <p:sp>
        <p:nvSpPr>
          <p:cNvPr id="3" name="Espace réservé du contenu 2"/>
          <p:cNvSpPr>
            <a:spLocks noGrp="1"/>
          </p:cNvSpPr>
          <p:nvPr>
            <p:ph idx="1"/>
          </p:nvPr>
        </p:nvSpPr>
        <p:spPr/>
        <p:txBody>
          <a:bodyPr/>
          <a:lstStyle/>
          <a:p>
            <a:r>
              <a:rPr lang="fr-FR" dirty="0" smtClean="0"/>
              <a:t>Operating Systems </a:t>
            </a:r>
          </a:p>
          <a:p>
            <a:pPr lvl="1"/>
            <a:r>
              <a:rPr lang="fr-FR" dirty="0" err="1" smtClean="0"/>
              <a:t>Generic</a:t>
            </a:r>
            <a:r>
              <a:rPr lang="fr-FR" dirty="0" smtClean="0"/>
              <a:t> </a:t>
            </a:r>
            <a:r>
              <a:rPr lang="fr-FR" dirty="0" err="1" smtClean="0"/>
              <a:t>Purpose</a:t>
            </a:r>
            <a:r>
              <a:rPr lang="fr-FR" dirty="0" smtClean="0"/>
              <a:t> OS : MS Windows, Linux</a:t>
            </a:r>
          </a:p>
          <a:p>
            <a:pPr lvl="1"/>
            <a:r>
              <a:rPr lang="fr-FR" smtClean="0"/>
              <a:t>Real </a:t>
            </a:r>
            <a:r>
              <a:rPr lang="fr-FR" dirty="0" smtClean="0"/>
              <a:t>Time OS : </a:t>
            </a:r>
            <a:r>
              <a:rPr lang="fr-FR" dirty="0" err="1" smtClean="0"/>
              <a:t>LynxOS</a:t>
            </a:r>
            <a:r>
              <a:rPr lang="fr-FR" dirty="0" smtClean="0"/>
              <a:t>, QNX, </a:t>
            </a:r>
            <a:r>
              <a:rPr lang="fr-FR" dirty="0" err="1" smtClean="0"/>
              <a:t>VxWORKS</a:t>
            </a:r>
            <a:r>
              <a:rPr lang="fr-FR" dirty="0" smtClean="0"/>
              <a:t>, </a:t>
            </a:r>
            <a:r>
              <a:rPr lang="fr-FR" dirty="0" err="1" smtClean="0"/>
              <a:t>Integrity</a:t>
            </a:r>
            <a:r>
              <a:rPr lang="fr-FR" dirty="0" smtClean="0"/>
              <a:t>, </a:t>
            </a:r>
            <a:r>
              <a:rPr lang="fr-FR" dirty="0" err="1" smtClean="0"/>
              <a:t>PikeOS</a:t>
            </a:r>
            <a:endParaRPr lang="fr-FR" dirty="0" smtClean="0"/>
          </a:p>
          <a:p>
            <a:pPr lvl="1"/>
            <a:endParaRPr lang="fr-FR" dirty="0" smtClean="0"/>
          </a:p>
          <a:p>
            <a:r>
              <a:rPr lang="fr-FR" dirty="0" err="1" smtClean="0"/>
              <a:t>Virtualization</a:t>
            </a:r>
            <a:r>
              <a:rPr lang="fr-FR" dirty="0" smtClean="0"/>
              <a:t> </a:t>
            </a:r>
            <a:r>
              <a:rPr lang="fr-FR" dirty="0" err="1" smtClean="0"/>
              <a:t>Technology</a:t>
            </a:r>
            <a:endParaRPr lang="fr-FR" dirty="0" smtClean="0"/>
          </a:p>
          <a:p>
            <a:pPr lvl="1"/>
            <a:r>
              <a:rPr lang="fr-FR" dirty="0" err="1" smtClean="0"/>
              <a:t>HyperVisors</a:t>
            </a:r>
            <a:endParaRPr lang="fr-FR" dirty="0" smtClean="0"/>
          </a:p>
          <a:p>
            <a:pPr lvl="1"/>
            <a:endParaRPr lang="fr-FR" dirty="0" smtClean="0"/>
          </a:p>
          <a:p>
            <a:r>
              <a:rPr lang="fr-FR" dirty="0" smtClean="0"/>
              <a:t>Application to </a:t>
            </a:r>
            <a:r>
              <a:rPr lang="fr-FR" dirty="0" err="1" smtClean="0"/>
              <a:t>Virtualization</a:t>
            </a:r>
            <a:r>
              <a:rPr lang="fr-FR" dirty="0" smtClean="0"/>
              <a:t> </a:t>
            </a:r>
          </a:p>
          <a:p>
            <a:pPr lvl="1"/>
            <a:r>
              <a:rPr lang="fr-FR" dirty="0" smtClean="0"/>
              <a:t>Secure </a:t>
            </a:r>
            <a:r>
              <a:rPr lang="fr-FR" dirty="0" err="1" smtClean="0"/>
              <a:t>Partitioning</a:t>
            </a:r>
            <a:r>
              <a:rPr lang="fr-FR" dirty="0" smtClean="0"/>
              <a:t> of Operating Systems for Multi </a:t>
            </a:r>
            <a:r>
              <a:rPr lang="fr-FR" dirty="0" err="1" smtClean="0"/>
              <a:t>Level</a:t>
            </a:r>
            <a:r>
              <a:rPr lang="fr-FR" dirty="0" smtClean="0"/>
              <a:t> Security (MLS) &amp; </a:t>
            </a:r>
            <a:r>
              <a:rPr lang="fr-FR" dirty="0" err="1" smtClean="0"/>
              <a:t>Safety</a:t>
            </a:r>
            <a:endParaRPr lang="fr-FR" dirty="0" smtClean="0"/>
          </a:p>
          <a:p>
            <a:pPr lvl="1"/>
            <a:endParaRPr lang="fr-FR" dirty="0" smtClean="0"/>
          </a:p>
          <a:p>
            <a:r>
              <a:rPr lang="fr-FR" dirty="0" smtClean="0"/>
              <a:t>Secure Operating </a:t>
            </a:r>
            <a:r>
              <a:rPr lang="fr-FR" dirty="0" err="1" smtClean="0"/>
              <a:t>systems</a:t>
            </a:r>
            <a:endParaRPr lang="fr-FR" dirty="0" smtClean="0"/>
          </a:p>
          <a:p>
            <a:pPr lvl="1"/>
            <a:r>
              <a:rPr lang="fr-FR" dirty="0" err="1" smtClean="0"/>
              <a:t>PolyXene</a:t>
            </a:r>
            <a:r>
              <a:rPr lang="fr-FR" dirty="0" smtClean="0"/>
              <a:t>, SINA, </a:t>
            </a:r>
            <a:r>
              <a:rPr lang="fr-FR" dirty="0" err="1" smtClean="0"/>
              <a:t>NetTop</a:t>
            </a:r>
            <a:r>
              <a:rPr lang="fr-FR" dirty="0" smtClean="0"/>
              <a:t>, </a:t>
            </a:r>
            <a:r>
              <a:rPr lang="fr-FR" dirty="0" err="1" smtClean="0"/>
              <a:t>SELinux</a:t>
            </a:r>
            <a:r>
              <a:rPr lang="fr-FR" dirty="0" smtClean="0"/>
              <a:t>, </a:t>
            </a:r>
            <a:r>
              <a:rPr lang="fr-FR" dirty="0" err="1" smtClean="0"/>
              <a:t>Thin</a:t>
            </a:r>
            <a:r>
              <a:rPr lang="fr-FR" dirty="0" smtClean="0"/>
              <a:t> Client</a:t>
            </a:r>
          </a:p>
        </p:txBody>
      </p:sp>
    </p:spTree>
    <p:extLst>
      <p:ext uri="{BB962C8B-B14F-4D97-AF65-F5344CB8AC3E}">
        <p14:creationId xmlns:p14="http://schemas.microsoft.com/office/powerpoint/2010/main" val="1251303158"/>
      </p:ext>
    </p:ext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lvl="0"/>
            <a:r>
              <a:rPr lang="de-DE"/>
              <a:t>Study Results - 8. </a:t>
            </a:r>
            <a:r>
              <a:rPr lang="en-GB"/>
              <a:t>Technologies </a:t>
            </a:r>
            <a:r>
              <a:rPr lang="en-GB" smtClean="0"/>
              <a:t>- </a:t>
            </a:r>
            <a:r>
              <a:rPr lang="fr-FR" smtClean="0"/>
              <a:t>Hypervisors</a:t>
            </a:r>
            <a:br>
              <a:rPr lang="fr-FR" smtClean="0"/>
            </a:br>
            <a:endParaRPr lang="en-US"/>
          </a:p>
        </p:txBody>
      </p:sp>
      <p:pic>
        <p:nvPicPr>
          <p:cNvPr id="180227" name="Picture 3"/>
          <p:cNvPicPr>
            <a:picLocks noChangeAspect="1" noChangeArrowheads="1"/>
          </p:cNvPicPr>
          <p:nvPr/>
        </p:nvPicPr>
        <p:blipFill>
          <a:blip r:embed="rId2" cstate="print"/>
          <a:srcRect/>
          <a:stretch>
            <a:fillRect/>
          </a:stretch>
        </p:blipFill>
        <p:spPr bwMode="auto">
          <a:xfrm>
            <a:off x="357158" y="1165765"/>
            <a:ext cx="8346199" cy="5263631"/>
          </a:xfrm>
          <a:prstGeom prst="rect">
            <a:avLst/>
          </a:prstGeom>
          <a:noFill/>
          <a:ln w="9525">
            <a:noFill/>
            <a:miter lim="800000"/>
            <a:headEnd/>
            <a:tailEnd/>
          </a:ln>
          <a:effectLst/>
        </p:spPr>
      </p:pic>
    </p:spTree>
    <p:extLst>
      <p:ext uri="{BB962C8B-B14F-4D97-AF65-F5344CB8AC3E}">
        <p14:creationId xmlns:p14="http://schemas.microsoft.com/office/powerpoint/2010/main" val="3819770567"/>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e-DE"/>
              <a:t>Study Results - 8. </a:t>
            </a:r>
            <a:r>
              <a:rPr lang="en-GB"/>
              <a:t>Technologies </a:t>
            </a:r>
            <a:br>
              <a:rPr lang="en-GB"/>
            </a:br>
            <a:r>
              <a:rPr lang="en-GB"/>
              <a:t>- </a:t>
            </a:r>
            <a:r>
              <a:rPr lang="fr-FR" smtClean="0"/>
              <a:t>Middleware </a:t>
            </a:r>
            <a:r>
              <a:rPr lang="fr-FR" dirty="0" smtClean="0"/>
              <a:t>: Data-Distribution </a:t>
            </a:r>
            <a:r>
              <a:rPr lang="fr-FR" smtClean="0"/>
              <a:t>and Real-Time</a:t>
            </a:r>
            <a:endParaRPr lang="fr-FR" dirty="0"/>
          </a:p>
        </p:txBody>
      </p:sp>
      <p:sp>
        <p:nvSpPr>
          <p:cNvPr id="5" name="Content Placeholder 4"/>
          <p:cNvSpPr>
            <a:spLocks noGrp="1"/>
          </p:cNvSpPr>
          <p:nvPr>
            <p:ph idx="1"/>
          </p:nvPr>
        </p:nvSpPr>
        <p:spPr/>
        <p:txBody>
          <a:bodyPr/>
          <a:lstStyle/>
          <a:p>
            <a:endParaRPr lang="en-US"/>
          </a:p>
        </p:txBody>
      </p:sp>
      <p:pic>
        <p:nvPicPr>
          <p:cNvPr id="166914" name="Picture 2"/>
          <p:cNvPicPr>
            <a:picLocks noChangeAspect="1" noChangeArrowheads="1"/>
          </p:cNvPicPr>
          <p:nvPr/>
        </p:nvPicPr>
        <p:blipFill>
          <a:blip r:embed="rId2" cstate="print"/>
          <a:srcRect/>
          <a:stretch>
            <a:fillRect/>
          </a:stretch>
        </p:blipFill>
        <p:spPr bwMode="auto">
          <a:xfrm>
            <a:off x="683459" y="1484730"/>
            <a:ext cx="7945427" cy="5112710"/>
          </a:xfrm>
          <a:prstGeom prst="rect">
            <a:avLst/>
          </a:prstGeom>
          <a:noFill/>
          <a:ln w="9525">
            <a:noFill/>
            <a:miter lim="800000"/>
            <a:headEnd/>
            <a:tailEnd/>
          </a:ln>
          <a:effectLst/>
        </p:spPr>
      </p:pic>
      <p:sp>
        <p:nvSpPr>
          <p:cNvPr id="6" name="Textfeld 6"/>
          <p:cNvSpPr txBox="1"/>
          <p:nvPr/>
        </p:nvSpPr>
        <p:spPr>
          <a:xfrm>
            <a:off x="1835620" y="5733320"/>
            <a:ext cx="2016280" cy="276999"/>
          </a:xfrm>
          <a:prstGeom prst="rect">
            <a:avLst/>
          </a:prstGeom>
          <a:noFill/>
        </p:spPr>
        <p:txBody>
          <a:bodyPr wrap="square" rtlCol="0">
            <a:spAutoFit/>
          </a:bodyPr>
          <a:lstStyle/>
          <a:p>
            <a:r>
              <a:rPr lang="de-DE" sz="1200">
                <a:solidFill>
                  <a:schemeClr val="tx1">
                    <a:lumMod val="50000"/>
                    <a:lumOff val="50000"/>
                  </a:schemeClr>
                </a:solidFill>
              </a:rPr>
              <a:t>©</a:t>
            </a:r>
            <a:r>
              <a:rPr lang="de-DE" sz="1200" b="0" smtClean="0">
                <a:solidFill>
                  <a:schemeClr val="tx1">
                    <a:lumMod val="50000"/>
                    <a:lumOff val="50000"/>
                  </a:schemeClr>
                </a:solidFill>
              </a:rPr>
              <a:t> </a:t>
            </a:r>
            <a:r>
              <a:rPr lang="de-DE" sz="1200" b="0" dirty="0" err="1" smtClean="0">
                <a:solidFill>
                  <a:schemeClr val="tx1">
                    <a:lumMod val="50000"/>
                    <a:lumOff val="50000"/>
                  </a:schemeClr>
                </a:solidFill>
              </a:rPr>
              <a:t>RTI</a:t>
            </a:r>
            <a:r>
              <a:rPr lang="de-DE" sz="1200" b="0" dirty="0" smtClean="0">
                <a:solidFill>
                  <a:schemeClr val="tx1">
                    <a:lumMod val="50000"/>
                    <a:lumOff val="50000"/>
                  </a:schemeClr>
                </a:solidFill>
              </a:rPr>
              <a:t>, Realtime </a:t>
            </a:r>
            <a:r>
              <a:rPr lang="de-DE" sz="1200" b="0" dirty="0" err="1" smtClean="0">
                <a:solidFill>
                  <a:schemeClr val="tx1">
                    <a:lumMod val="50000"/>
                    <a:lumOff val="50000"/>
                  </a:schemeClr>
                </a:solidFill>
              </a:rPr>
              <a:t>Innovations</a:t>
            </a:r>
            <a:endParaRPr lang="de-DE" sz="1200" b="0" dirty="0">
              <a:solidFill>
                <a:schemeClr val="tx1">
                  <a:lumMod val="50000"/>
                  <a:lumOff val="50000"/>
                </a:schemeClr>
              </a:solidFill>
            </a:endParaRPr>
          </a:p>
        </p:txBody>
      </p:sp>
    </p:spTree>
    <p:extLst>
      <p:ext uri="{BB962C8B-B14F-4D97-AF65-F5344CB8AC3E}">
        <p14:creationId xmlns:p14="http://schemas.microsoft.com/office/powerpoint/2010/main" val="3044599328"/>
      </p:ext>
    </p:ext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41" name="Picture 5"/>
          <p:cNvPicPr>
            <a:picLocks noChangeAspect="1" noChangeArrowheads="1"/>
          </p:cNvPicPr>
          <p:nvPr/>
        </p:nvPicPr>
        <p:blipFill>
          <a:blip r:embed="rId2" cstate="print"/>
          <a:srcRect/>
          <a:stretch>
            <a:fillRect/>
          </a:stretch>
        </p:blipFill>
        <p:spPr bwMode="auto">
          <a:xfrm>
            <a:off x="2664373" y="3677368"/>
            <a:ext cx="3862551" cy="2917031"/>
          </a:xfrm>
          <a:prstGeom prst="rect">
            <a:avLst/>
          </a:prstGeom>
          <a:noFill/>
          <a:ln w="9525">
            <a:noFill/>
            <a:miter lim="800000"/>
            <a:headEnd/>
            <a:tailEnd/>
          </a:ln>
          <a:effectLst/>
        </p:spPr>
      </p:pic>
      <p:sp>
        <p:nvSpPr>
          <p:cNvPr id="2" name="Titre 1"/>
          <p:cNvSpPr>
            <a:spLocks noGrp="1"/>
          </p:cNvSpPr>
          <p:nvPr>
            <p:ph type="title"/>
          </p:nvPr>
        </p:nvSpPr>
        <p:spPr/>
        <p:txBody>
          <a:bodyPr/>
          <a:lstStyle/>
          <a:p>
            <a:r>
              <a:rPr lang="de-DE"/>
              <a:t>Study Results - 8. </a:t>
            </a:r>
            <a:r>
              <a:rPr lang="en-GB"/>
              <a:t>Technologies </a:t>
            </a:r>
            <a:br>
              <a:rPr lang="en-GB"/>
            </a:br>
            <a:r>
              <a:rPr lang="en-GB"/>
              <a:t>- </a:t>
            </a:r>
            <a:r>
              <a:rPr lang="fr-FR" smtClean="0"/>
              <a:t>Middleware </a:t>
            </a:r>
            <a:r>
              <a:rPr lang="fr-FR" dirty="0" smtClean="0"/>
              <a:t>: DDS vs </a:t>
            </a:r>
            <a:r>
              <a:rPr lang="fr-FR" dirty="0" err="1" smtClean="0"/>
              <a:t>Other</a:t>
            </a:r>
            <a:r>
              <a:rPr lang="fr-FR" dirty="0" smtClean="0"/>
              <a:t> Technologies (3/3)</a:t>
            </a:r>
            <a:endParaRPr lang="fr-FR" dirty="0"/>
          </a:p>
        </p:txBody>
      </p:sp>
      <p:pic>
        <p:nvPicPr>
          <p:cNvPr id="167939" name="Picture 3"/>
          <p:cNvPicPr>
            <a:picLocks noChangeAspect="1" noChangeArrowheads="1"/>
          </p:cNvPicPr>
          <p:nvPr/>
        </p:nvPicPr>
        <p:blipFill>
          <a:blip r:embed="rId3" cstate="print"/>
          <a:srcRect/>
          <a:stretch>
            <a:fillRect/>
          </a:stretch>
        </p:blipFill>
        <p:spPr bwMode="auto">
          <a:xfrm>
            <a:off x="4807232" y="1447848"/>
            <a:ext cx="3909848" cy="2199289"/>
          </a:xfrm>
          <a:prstGeom prst="rect">
            <a:avLst/>
          </a:prstGeom>
          <a:noFill/>
          <a:ln w="9525">
            <a:noFill/>
            <a:miter lim="800000"/>
            <a:headEnd/>
            <a:tailEnd/>
          </a:ln>
          <a:effectLst/>
        </p:spPr>
      </p:pic>
      <p:pic>
        <p:nvPicPr>
          <p:cNvPr id="167940" name="Picture 4"/>
          <p:cNvPicPr>
            <a:picLocks noChangeAspect="1" noChangeArrowheads="1"/>
          </p:cNvPicPr>
          <p:nvPr/>
        </p:nvPicPr>
        <p:blipFill>
          <a:blip r:embed="rId4" cstate="print"/>
          <a:srcRect/>
          <a:stretch>
            <a:fillRect/>
          </a:stretch>
        </p:blipFill>
        <p:spPr bwMode="auto">
          <a:xfrm>
            <a:off x="252249" y="1456370"/>
            <a:ext cx="4272454" cy="2220998"/>
          </a:xfrm>
          <a:prstGeom prst="rect">
            <a:avLst/>
          </a:prstGeom>
          <a:noFill/>
          <a:ln w="9525">
            <a:noFill/>
            <a:miter lim="800000"/>
            <a:headEnd/>
            <a:tailEnd/>
          </a:ln>
          <a:effectLst/>
        </p:spPr>
      </p:pic>
      <p:sp>
        <p:nvSpPr>
          <p:cNvPr id="7" name="Rectangle 6"/>
          <p:cNvSpPr/>
          <p:nvPr/>
        </p:nvSpPr>
        <p:spPr bwMode="auto">
          <a:xfrm>
            <a:off x="3197935" y="3749720"/>
            <a:ext cx="2975429" cy="307777"/>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400" b="0" i="0" u="none" strike="noStrike" cap="none" normalizeH="0" baseline="0" dirty="0" smtClean="0">
              <a:ln>
                <a:noFill/>
              </a:ln>
              <a:solidFill>
                <a:srgbClr val="323265"/>
              </a:solidFill>
              <a:effectLst/>
              <a:latin typeface="Arial" charset="0"/>
              <a:cs typeface="Arial" charset="0"/>
            </a:endParaRPr>
          </a:p>
        </p:txBody>
      </p:sp>
      <p:sp>
        <p:nvSpPr>
          <p:cNvPr id="8" name="ZoneTexte 7"/>
          <p:cNvSpPr txBox="1"/>
          <p:nvPr/>
        </p:nvSpPr>
        <p:spPr>
          <a:xfrm>
            <a:off x="3322197" y="3765853"/>
            <a:ext cx="2787943" cy="307777"/>
          </a:xfrm>
          <a:prstGeom prst="rect">
            <a:avLst/>
          </a:prstGeom>
          <a:noFill/>
        </p:spPr>
        <p:txBody>
          <a:bodyPr wrap="none" rtlCol="0">
            <a:spAutoFit/>
          </a:bodyPr>
          <a:lstStyle/>
          <a:p>
            <a:r>
              <a:rPr lang="fr-FR" sz="1400" b="1" dirty="0" err="1" smtClean="0">
                <a:latin typeface="Arial" pitchFamily="34" charset="0"/>
                <a:cs typeface="Arial" pitchFamily="34" charset="0"/>
              </a:rPr>
              <a:t>Throughput</a:t>
            </a:r>
            <a:r>
              <a:rPr lang="fr-FR" sz="1400" b="1" dirty="0" smtClean="0">
                <a:latin typeface="Arial" pitchFamily="34" charset="0"/>
                <a:cs typeface="Arial" pitchFamily="34" charset="0"/>
              </a:rPr>
              <a:t> – Single Publisher</a:t>
            </a:r>
            <a:endParaRPr lang="fr-FR" sz="1400" b="1" dirty="0">
              <a:latin typeface="Arial" pitchFamily="34" charset="0"/>
              <a:cs typeface="Arial" pitchFamily="34" charset="0"/>
            </a:endParaRPr>
          </a:p>
        </p:txBody>
      </p:sp>
      <p:sp>
        <p:nvSpPr>
          <p:cNvPr id="9" name="Textfeld 6"/>
          <p:cNvSpPr txBox="1"/>
          <p:nvPr/>
        </p:nvSpPr>
        <p:spPr>
          <a:xfrm>
            <a:off x="6660290" y="6284161"/>
            <a:ext cx="2016280" cy="276999"/>
          </a:xfrm>
          <a:prstGeom prst="rect">
            <a:avLst/>
          </a:prstGeom>
          <a:noFill/>
        </p:spPr>
        <p:txBody>
          <a:bodyPr wrap="square" rtlCol="0">
            <a:spAutoFit/>
          </a:bodyPr>
          <a:lstStyle/>
          <a:p>
            <a:r>
              <a:rPr lang="de-DE" sz="1200">
                <a:solidFill>
                  <a:schemeClr val="tx1">
                    <a:lumMod val="50000"/>
                    <a:lumOff val="50000"/>
                  </a:schemeClr>
                </a:solidFill>
              </a:rPr>
              <a:t>©</a:t>
            </a:r>
            <a:r>
              <a:rPr lang="de-DE" sz="1200" b="0" smtClean="0">
                <a:solidFill>
                  <a:schemeClr val="tx1">
                    <a:lumMod val="50000"/>
                    <a:lumOff val="50000"/>
                  </a:schemeClr>
                </a:solidFill>
              </a:rPr>
              <a:t> </a:t>
            </a:r>
            <a:r>
              <a:rPr lang="de-DE" sz="1200" b="0" dirty="0" err="1" smtClean="0">
                <a:solidFill>
                  <a:schemeClr val="tx1">
                    <a:lumMod val="50000"/>
                    <a:lumOff val="50000"/>
                  </a:schemeClr>
                </a:solidFill>
              </a:rPr>
              <a:t>RTI</a:t>
            </a:r>
            <a:r>
              <a:rPr lang="de-DE" sz="1200" b="0" dirty="0" smtClean="0">
                <a:solidFill>
                  <a:schemeClr val="tx1">
                    <a:lumMod val="50000"/>
                    <a:lumOff val="50000"/>
                  </a:schemeClr>
                </a:solidFill>
              </a:rPr>
              <a:t>, Realtime </a:t>
            </a:r>
            <a:r>
              <a:rPr lang="de-DE" sz="1200" b="0" dirty="0" err="1" smtClean="0">
                <a:solidFill>
                  <a:schemeClr val="tx1">
                    <a:lumMod val="50000"/>
                    <a:lumOff val="50000"/>
                  </a:schemeClr>
                </a:solidFill>
              </a:rPr>
              <a:t>Innovations</a:t>
            </a:r>
            <a:endParaRPr lang="de-DE" sz="1200" b="0" dirty="0">
              <a:solidFill>
                <a:schemeClr val="tx1">
                  <a:lumMod val="50000"/>
                  <a:lumOff val="50000"/>
                </a:schemeClr>
              </a:solidFill>
            </a:endParaRPr>
          </a:p>
        </p:txBody>
      </p:sp>
    </p:spTree>
    <p:extLst>
      <p:ext uri="{BB962C8B-B14F-4D97-AF65-F5344CB8AC3E}">
        <p14:creationId xmlns:p14="http://schemas.microsoft.com/office/powerpoint/2010/main" val="1905937279"/>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e-DE"/>
              <a:t>Study Results - 8. </a:t>
            </a:r>
            <a:r>
              <a:rPr lang="en-GB"/>
              <a:t>Technologies </a:t>
            </a:r>
            <a:br>
              <a:rPr lang="en-GB"/>
            </a:br>
            <a:r>
              <a:rPr lang="en-GB"/>
              <a:t>- </a:t>
            </a:r>
            <a:r>
              <a:rPr lang="fr-FR" smtClean="0"/>
              <a:t>Example </a:t>
            </a:r>
            <a:r>
              <a:rPr lang="fr-FR" dirty="0" smtClean="0"/>
              <a:t>of </a:t>
            </a:r>
            <a:r>
              <a:rPr lang="fr-FR" dirty="0" err="1" smtClean="0"/>
              <a:t>Industrial</a:t>
            </a:r>
            <a:r>
              <a:rPr lang="fr-FR" dirty="0" smtClean="0"/>
              <a:t> Ethernet : </a:t>
            </a:r>
            <a:r>
              <a:rPr lang="fr-FR" dirty="0" err="1" smtClean="0"/>
              <a:t>TTEthernet</a:t>
            </a:r>
            <a:endParaRPr lang="fr-FR" dirty="0"/>
          </a:p>
        </p:txBody>
      </p:sp>
      <p:sp>
        <p:nvSpPr>
          <p:cNvPr id="6" name="Espace réservé du contenu 2"/>
          <p:cNvSpPr>
            <a:spLocks noGrp="1"/>
          </p:cNvSpPr>
          <p:nvPr>
            <p:ph idx="1"/>
          </p:nvPr>
        </p:nvSpPr>
        <p:spPr/>
        <p:txBody>
          <a:bodyPr/>
          <a:lstStyle/>
          <a:p>
            <a:pPr lvl="1"/>
            <a:r>
              <a:rPr lang="fr-FR" dirty="0" err="1" smtClean="0"/>
              <a:t>Backbone</a:t>
            </a:r>
            <a:r>
              <a:rPr lang="fr-FR" dirty="0" smtClean="0"/>
              <a:t> </a:t>
            </a:r>
            <a:r>
              <a:rPr lang="fr-FR" dirty="0" err="1" smtClean="0"/>
              <a:t>technology</a:t>
            </a:r>
            <a:r>
              <a:rPr lang="fr-FR" dirty="0" smtClean="0"/>
              <a:t> </a:t>
            </a:r>
            <a:r>
              <a:rPr lang="fr-FR" dirty="0" err="1" smtClean="0"/>
              <a:t>Used</a:t>
            </a:r>
            <a:r>
              <a:rPr lang="fr-FR" dirty="0" smtClean="0"/>
              <a:t> </a:t>
            </a:r>
            <a:r>
              <a:rPr lang="fr-FR" dirty="0" err="1" smtClean="0"/>
              <a:t>within</a:t>
            </a:r>
            <a:r>
              <a:rPr lang="fr-FR" dirty="0" smtClean="0"/>
              <a:t> last </a:t>
            </a:r>
            <a:r>
              <a:rPr lang="fr-FR" dirty="0" err="1" smtClean="0"/>
              <a:t>generation</a:t>
            </a:r>
            <a:r>
              <a:rPr lang="fr-FR" dirty="0" smtClean="0"/>
              <a:t> </a:t>
            </a:r>
            <a:r>
              <a:rPr lang="fr-FR" dirty="0" err="1" smtClean="0"/>
              <a:t>airplanes</a:t>
            </a:r>
            <a:r>
              <a:rPr lang="fr-FR" dirty="0" smtClean="0"/>
              <a:t> (A380, B787…) </a:t>
            </a:r>
          </a:p>
          <a:p>
            <a:pPr lvl="2"/>
            <a:endParaRPr lang="fr-FR" dirty="0"/>
          </a:p>
        </p:txBody>
      </p:sp>
      <p:pic>
        <p:nvPicPr>
          <p:cNvPr id="5" name="Picture 7"/>
          <p:cNvPicPr>
            <a:picLocks noChangeAspect="1" noChangeArrowheads="1"/>
          </p:cNvPicPr>
          <p:nvPr/>
        </p:nvPicPr>
        <p:blipFill>
          <a:blip r:embed="rId2" cstate="print"/>
          <a:srcRect/>
          <a:stretch>
            <a:fillRect/>
          </a:stretch>
        </p:blipFill>
        <p:spPr bwMode="auto">
          <a:xfrm>
            <a:off x="631258" y="2348850"/>
            <a:ext cx="7716700" cy="4081806"/>
          </a:xfrm>
          <a:prstGeom prst="rect">
            <a:avLst/>
          </a:prstGeom>
          <a:noFill/>
          <a:ln w="9525">
            <a:noFill/>
            <a:miter lim="800000"/>
            <a:headEnd/>
            <a:tailEnd/>
          </a:ln>
          <a:effectLst/>
        </p:spPr>
      </p:pic>
      <p:sp>
        <p:nvSpPr>
          <p:cNvPr id="7" name="Textfeld 6"/>
          <p:cNvSpPr txBox="1"/>
          <p:nvPr/>
        </p:nvSpPr>
        <p:spPr>
          <a:xfrm>
            <a:off x="6660290" y="6284161"/>
            <a:ext cx="2376330" cy="276999"/>
          </a:xfrm>
          <a:prstGeom prst="rect">
            <a:avLst/>
          </a:prstGeom>
          <a:noFill/>
        </p:spPr>
        <p:txBody>
          <a:bodyPr wrap="square" rtlCol="0">
            <a:spAutoFit/>
          </a:bodyPr>
          <a:lstStyle/>
          <a:p>
            <a:r>
              <a:rPr lang="de-DE" sz="1200">
                <a:solidFill>
                  <a:schemeClr val="tx1">
                    <a:lumMod val="50000"/>
                    <a:lumOff val="50000"/>
                  </a:schemeClr>
                </a:solidFill>
              </a:rPr>
              <a:t>©</a:t>
            </a:r>
            <a:r>
              <a:rPr lang="de-DE" sz="1200" b="0" smtClean="0">
                <a:solidFill>
                  <a:schemeClr val="tx1">
                    <a:lumMod val="50000"/>
                    <a:lumOff val="50000"/>
                  </a:schemeClr>
                </a:solidFill>
              </a:rPr>
              <a:t> TTTech Computertechnik AG</a:t>
            </a:r>
            <a:endParaRPr lang="de-DE" sz="1200" b="0" dirty="0">
              <a:solidFill>
                <a:schemeClr val="tx1">
                  <a:lumMod val="50000"/>
                  <a:lumOff val="50000"/>
                </a:schemeClr>
              </a:solidFill>
            </a:endParaRPr>
          </a:p>
        </p:txBody>
      </p:sp>
    </p:spTree>
    <p:extLst>
      <p:ext uri="{BB962C8B-B14F-4D97-AF65-F5344CB8AC3E}">
        <p14:creationId xmlns:p14="http://schemas.microsoft.com/office/powerpoint/2010/main" val="3018564735"/>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General</a:t>
            </a:r>
            <a:br>
              <a:rPr lang="de-DE" smtClean="0"/>
            </a:br>
            <a:r>
              <a:rPr lang="de-DE" smtClean="0"/>
              <a:t>- Aims &amp; Objectives</a:t>
            </a:r>
            <a:endParaRPr lang="en-US"/>
          </a:p>
        </p:txBody>
      </p:sp>
      <p:sp>
        <p:nvSpPr>
          <p:cNvPr id="3" name="Content Placeholder 2"/>
          <p:cNvSpPr>
            <a:spLocks noGrp="1"/>
          </p:cNvSpPr>
          <p:nvPr>
            <p:ph idx="1"/>
          </p:nvPr>
        </p:nvSpPr>
        <p:spPr/>
        <p:txBody>
          <a:bodyPr>
            <a:normAutofit fontScale="85000" lnSpcReduction="10000"/>
          </a:bodyPr>
          <a:lstStyle/>
          <a:p>
            <a:pPr lvl="1"/>
            <a:r>
              <a:rPr lang="en-US"/>
              <a:t>Objective is </a:t>
            </a:r>
          </a:p>
          <a:p>
            <a:pPr lvl="2"/>
            <a:r>
              <a:rPr lang="en-US"/>
              <a:t>to define an </a:t>
            </a:r>
            <a:r>
              <a:rPr lang="en-US" b="1"/>
              <a:t>electronic and information reference architecture</a:t>
            </a:r>
            <a:r>
              <a:rPr lang="en-US"/>
              <a:t> for military land vehicles</a:t>
            </a:r>
          </a:p>
          <a:p>
            <a:pPr lvl="2"/>
            <a:r>
              <a:rPr lang="en-US"/>
              <a:t>to be published and proposed as </a:t>
            </a:r>
            <a:r>
              <a:rPr lang="en-US" b="1"/>
              <a:t>Land Vehicle Open Architecture </a:t>
            </a:r>
            <a:r>
              <a:rPr lang="en-US"/>
              <a:t>for </a:t>
            </a:r>
            <a:r>
              <a:rPr lang="en-US" b="1"/>
              <a:t>Mission Systems</a:t>
            </a:r>
          </a:p>
          <a:p>
            <a:pPr lvl="2"/>
            <a:r>
              <a:rPr lang="en-US"/>
              <a:t>architecture </a:t>
            </a:r>
          </a:p>
          <a:p>
            <a:pPr lvl="3"/>
            <a:r>
              <a:rPr lang="en-US"/>
              <a:t>shall serve as a reference solution for developing and implementing mission systems for vehicles</a:t>
            </a:r>
          </a:p>
          <a:p>
            <a:pPr lvl="3"/>
            <a:r>
              <a:rPr lang="en-US"/>
              <a:t>is for integrating the mission subsystems into a completely networked </a:t>
            </a:r>
            <a:r>
              <a:rPr lang="en-US" smtClean="0"/>
              <a:t>and configurable vehicle capability </a:t>
            </a:r>
            <a:r>
              <a:rPr lang="en-US"/>
              <a:t>depending on the vehicle </a:t>
            </a:r>
            <a:r>
              <a:rPr lang="en-US" smtClean="0"/>
              <a:t>type or </a:t>
            </a:r>
            <a:r>
              <a:rPr lang="en-US"/>
              <a:t>mission requirement.</a:t>
            </a:r>
          </a:p>
          <a:p>
            <a:pPr lvl="3"/>
            <a:endParaRPr lang="en-US"/>
          </a:p>
          <a:p>
            <a:pPr lvl="1"/>
            <a:r>
              <a:rPr lang="en-US"/>
              <a:t>Study makes recommendations for the developement of a commonly agreed Open Reference Architecture for Military Land Vehicle Mission Systems</a:t>
            </a:r>
            <a:r>
              <a:rPr lang="en-GB"/>
              <a:t> by proposing a first comprehensive approach to an electronic and information framework architecture and a roadmap for implementation</a:t>
            </a:r>
            <a:endParaRPr lang="en-US"/>
          </a:p>
          <a:p>
            <a:pPr lvl="1"/>
            <a:endParaRPr lang="de-DE" smtClean="0"/>
          </a:p>
          <a:p>
            <a:pPr lvl="1"/>
            <a:r>
              <a:rPr lang="de-DE" smtClean="0"/>
              <a:t>Tasks</a:t>
            </a:r>
            <a:endParaRPr lang="en-US" smtClean="0"/>
          </a:p>
          <a:p>
            <a:pPr lvl="2"/>
            <a:r>
              <a:rPr lang="en-US" smtClean="0"/>
              <a:t>Analyse </a:t>
            </a:r>
            <a:r>
              <a:rPr lang="en-US"/>
              <a:t>Standards and Best Practices, current and potential future Technologies and other activities in the domain having applicability to an open electronic mission system.</a:t>
            </a:r>
          </a:p>
          <a:p>
            <a:pPr lvl="2"/>
            <a:r>
              <a:rPr lang="en-US" smtClean="0"/>
              <a:t>Create </a:t>
            </a:r>
            <a:r>
              <a:rPr lang="en-US"/>
              <a:t>a Normative Framework containing agreed definitions of context and terminology as a basis for more detailed study.</a:t>
            </a:r>
          </a:p>
          <a:p>
            <a:pPr lvl="2"/>
            <a:r>
              <a:rPr lang="en-US" smtClean="0"/>
              <a:t>Study </a:t>
            </a:r>
            <a:r>
              <a:rPr lang="en-US"/>
              <a:t>and develop a functional and technical Mission System architecture, making recommendations to form the basis of a common approach used by multiple member states in Europe.</a:t>
            </a:r>
          </a:p>
          <a:p>
            <a:pPr lvl="2"/>
            <a:r>
              <a:rPr lang="en-US" smtClean="0"/>
              <a:t>Study </a:t>
            </a:r>
            <a:r>
              <a:rPr lang="en-US"/>
              <a:t>and develop a Business Case supporting an Open Architecture approach</a:t>
            </a:r>
            <a:r>
              <a:rPr lang="en-US" smtClean="0"/>
              <a:t>.</a:t>
            </a:r>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6</a:t>
            </a:fld>
            <a:endParaRPr lang="de-DE"/>
          </a:p>
        </p:txBody>
      </p:sp>
    </p:spTree>
    <p:extLst>
      <p:ext uri="{BB962C8B-B14F-4D97-AF65-F5344CB8AC3E}">
        <p14:creationId xmlns:p14="http://schemas.microsoft.com/office/powerpoint/2010/main" val="2662035938"/>
      </p:ext>
    </p:extLst>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- 8. </a:t>
            </a:r>
            <a:r>
              <a:rPr lang="en-GB"/>
              <a:t>Technologies </a:t>
            </a:r>
            <a:br>
              <a:rPr lang="en-GB"/>
            </a:br>
            <a:r>
              <a:rPr lang="en-GB"/>
              <a:t>- </a:t>
            </a:r>
            <a:r>
              <a:rPr lang="de-DE" smtClean="0"/>
              <a:t>Technology Assessment Criteria</a:t>
            </a:r>
            <a:endParaRPr lang="en-US"/>
          </a:p>
        </p:txBody>
      </p:sp>
      <p:sp>
        <p:nvSpPr>
          <p:cNvPr id="3" name="Content Placeholder 2"/>
          <p:cNvSpPr>
            <a:spLocks noGrp="1"/>
          </p:cNvSpPr>
          <p:nvPr>
            <p:ph sz="half" idx="1"/>
          </p:nvPr>
        </p:nvSpPr>
        <p:spPr/>
        <p:txBody>
          <a:bodyPr>
            <a:normAutofit fontScale="85000" lnSpcReduction="20000"/>
          </a:bodyPr>
          <a:lstStyle/>
          <a:p>
            <a:pPr lvl="0"/>
            <a:r>
              <a:rPr lang="de-DE"/>
              <a:t>Universal </a:t>
            </a:r>
            <a:r>
              <a:rPr lang="de-DE" smtClean="0"/>
              <a:t>Criteria</a:t>
            </a:r>
          </a:p>
          <a:p>
            <a:pPr lvl="1"/>
            <a:r>
              <a:rPr lang="de-DE" smtClean="0"/>
              <a:t>Standardisation</a:t>
            </a:r>
          </a:p>
          <a:p>
            <a:pPr lvl="1"/>
            <a:r>
              <a:rPr lang="de-DE" smtClean="0"/>
              <a:t>Technology Readiness Level</a:t>
            </a:r>
          </a:p>
          <a:p>
            <a:pPr lvl="1"/>
            <a:r>
              <a:rPr lang="de-DE" smtClean="0"/>
              <a:t>Technology Endurance</a:t>
            </a:r>
          </a:p>
          <a:p>
            <a:pPr lvl="1"/>
            <a:r>
              <a:rPr lang="de-DE" smtClean="0"/>
              <a:t>Cost</a:t>
            </a:r>
          </a:p>
          <a:p>
            <a:pPr lvl="1"/>
            <a:r>
              <a:rPr lang="de-DE" smtClean="0"/>
              <a:t>Size, Weight, and Power</a:t>
            </a:r>
          </a:p>
          <a:p>
            <a:pPr lvl="1"/>
            <a:endParaRPr lang="de-DE"/>
          </a:p>
          <a:p>
            <a:r>
              <a:rPr lang="de-DE"/>
              <a:t>Functional &amp; Technology Specific Criteria</a:t>
            </a:r>
            <a:endParaRPr lang="en-US"/>
          </a:p>
          <a:p>
            <a:pPr lvl="1"/>
            <a:r>
              <a:rPr lang="de-DE"/>
              <a:t>Network</a:t>
            </a:r>
          </a:p>
          <a:p>
            <a:pPr lvl="1"/>
            <a:r>
              <a:rPr lang="de-DE"/>
              <a:t>Storage</a:t>
            </a:r>
          </a:p>
          <a:p>
            <a:pPr lvl="1"/>
            <a:r>
              <a:rPr lang="de-DE"/>
              <a:t>Operating System</a:t>
            </a:r>
          </a:p>
          <a:p>
            <a:pPr lvl="1"/>
            <a:r>
              <a:rPr lang="de-DE"/>
              <a:t>Hypervisors</a:t>
            </a:r>
          </a:p>
          <a:p>
            <a:pPr lvl="1"/>
            <a:r>
              <a:rPr lang="de-DE" smtClean="0"/>
              <a:t>Middleware</a:t>
            </a:r>
            <a:endParaRPr lang="de-DE"/>
          </a:p>
        </p:txBody>
      </p:sp>
      <p:sp>
        <p:nvSpPr>
          <p:cNvPr id="5" name="Content Placeholder 4"/>
          <p:cNvSpPr>
            <a:spLocks noGrp="1"/>
          </p:cNvSpPr>
          <p:nvPr>
            <p:ph sz="half" idx="2"/>
          </p:nvPr>
        </p:nvSpPr>
        <p:spPr/>
        <p:txBody>
          <a:bodyPr>
            <a:normAutofit fontScale="85000" lnSpcReduction="20000"/>
          </a:bodyPr>
          <a:lstStyle/>
          <a:p>
            <a:pPr lvl="0"/>
            <a:r>
              <a:rPr lang="de-DE"/>
              <a:t>Domain Specific Criteria</a:t>
            </a:r>
          </a:p>
          <a:p>
            <a:pPr lvl="1"/>
            <a:r>
              <a:rPr lang="de-DE"/>
              <a:t>Data</a:t>
            </a:r>
          </a:p>
          <a:p>
            <a:pPr lvl="2"/>
            <a:r>
              <a:rPr lang="de-DE"/>
              <a:t>Latency</a:t>
            </a:r>
          </a:p>
          <a:p>
            <a:pPr lvl="2"/>
            <a:r>
              <a:rPr lang="de-DE"/>
              <a:t>Security</a:t>
            </a:r>
          </a:p>
          <a:p>
            <a:pPr lvl="2"/>
            <a:r>
              <a:rPr lang="de-DE"/>
              <a:t>Safety</a:t>
            </a:r>
          </a:p>
          <a:p>
            <a:pPr lvl="1"/>
            <a:r>
              <a:rPr lang="de-DE"/>
              <a:t>Video</a:t>
            </a:r>
          </a:p>
          <a:p>
            <a:pPr lvl="2"/>
            <a:r>
              <a:rPr lang="de-DE"/>
              <a:t>Video Performance</a:t>
            </a:r>
          </a:p>
          <a:p>
            <a:pPr lvl="2"/>
            <a:r>
              <a:rPr lang="de-DE"/>
              <a:t>Video Processing</a:t>
            </a:r>
          </a:p>
          <a:p>
            <a:pPr lvl="1"/>
            <a:r>
              <a:rPr lang="de-DE"/>
              <a:t>Audio</a:t>
            </a:r>
          </a:p>
          <a:p>
            <a:pPr lvl="2"/>
            <a:r>
              <a:rPr lang="de-DE"/>
              <a:t>Mean Opinion Score (MOS)</a:t>
            </a:r>
          </a:p>
          <a:p>
            <a:pPr lvl="2"/>
            <a:r>
              <a:rPr lang="de-DE"/>
              <a:t>Latency</a:t>
            </a:r>
          </a:p>
          <a:p>
            <a:pPr lvl="1"/>
            <a:r>
              <a:rPr lang="de-DE"/>
              <a:t>Security</a:t>
            </a:r>
          </a:p>
          <a:p>
            <a:pPr lvl="2"/>
            <a:r>
              <a:rPr lang="de-DE"/>
              <a:t>Risk of Infection</a:t>
            </a:r>
          </a:p>
          <a:p>
            <a:pPr lvl="2"/>
            <a:r>
              <a:rPr lang="de-DE"/>
              <a:t>Evaluation Assurance Level (EAL)</a:t>
            </a:r>
          </a:p>
          <a:p>
            <a:pPr lvl="1"/>
            <a:r>
              <a:rPr lang="de-DE"/>
              <a:t>Safety</a:t>
            </a:r>
          </a:p>
          <a:p>
            <a:pPr lvl="2"/>
            <a:r>
              <a:rPr lang="de-DE"/>
              <a:t>Safety Integrity Level (SIL)</a:t>
            </a:r>
          </a:p>
          <a:p>
            <a:pPr lvl="1"/>
            <a:r>
              <a:rPr lang="de-DE"/>
              <a:t>Build in Test (BIT)</a:t>
            </a:r>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60</a:t>
            </a:fld>
            <a:endParaRPr lang="de-DE"/>
          </a:p>
        </p:txBody>
      </p:sp>
    </p:spTree>
    <p:extLst>
      <p:ext uri="{BB962C8B-B14F-4D97-AF65-F5344CB8AC3E}">
        <p14:creationId xmlns:p14="http://schemas.microsoft.com/office/powerpoint/2010/main" val="632384339"/>
      </p:ext>
    </p:extLst>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smtClean="0"/>
              <a:t>Study Results - 8. </a:t>
            </a:r>
            <a:r>
              <a:rPr lang="en-GB"/>
              <a:t>Technologies </a:t>
            </a:r>
            <a:r>
              <a:rPr lang="en-GB" smtClean="0"/>
              <a:t/>
            </a:r>
            <a:br>
              <a:rPr lang="en-GB" smtClean="0"/>
            </a:br>
            <a:r>
              <a:rPr lang="en-GB" smtClean="0"/>
              <a:t>- </a:t>
            </a:r>
            <a:r>
              <a:rPr lang="en-GB"/>
              <a:t>Summary</a:t>
            </a:r>
            <a:endParaRPr lang="en-US"/>
          </a:p>
        </p:txBody>
      </p:sp>
      <p:sp>
        <p:nvSpPr>
          <p:cNvPr id="7" name="Content Placeholder 6"/>
          <p:cNvSpPr>
            <a:spLocks noGrp="1"/>
          </p:cNvSpPr>
          <p:nvPr>
            <p:ph idx="1"/>
          </p:nvPr>
        </p:nvSpPr>
        <p:spPr/>
        <p:txBody>
          <a:bodyPr>
            <a:normAutofit/>
          </a:bodyPr>
          <a:lstStyle/>
          <a:p>
            <a:pPr lvl="1"/>
            <a:r>
              <a:rPr lang="en-GB" smtClean="0"/>
              <a:t>A </a:t>
            </a:r>
            <a:r>
              <a:rPr lang="en-GB"/>
              <a:t>large set of potential technologies was identified and listed.</a:t>
            </a:r>
            <a:endParaRPr lang="en-US"/>
          </a:p>
          <a:p>
            <a:pPr lvl="1"/>
            <a:r>
              <a:rPr lang="en-GB"/>
              <a:t>Often there is no unique solution to all problems. For each problem there might be a specific technology or combination of technologies needed. Several technologies are often available and it is difficult to identify the technology which prevails.</a:t>
            </a:r>
            <a:endParaRPr lang="en-US"/>
          </a:p>
          <a:p>
            <a:pPr lvl="1"/>
            <a:r>
              <a:rPr lang="en-GB"/>
              <a:t>New technologies, such as hypervisors, were identified which are key enablers for security and safety critical solutions.</a:t>
            </a:r>
            <a:endParaRPr lang="en-US"/>
          </a:p>
          <a:p>
            <a:pPr lvl="1"/>
            <a:r>
              <a:rPr lang="en-GB"/>
              <a:t>The new technologies are supported both by hardware (processors with hardware virtualisation) and software</a:t>
            </a:r>
            <a:r>
              <a:rPr lang="en-GB" smtClean="0"/>
              <a:t>.</a:t>
            </a:r>
            <a:endParaRPr lang="en-US"/>
          </a:p>
        </p:txBody>
      </p:sp>
      <p:sp>
        <p:nvSpPr>
          <p:cNvPr id="5" name="Slide Number Placeholder 4"/>
          <p:cNvSpPr>
            <a:spLocks noGrp="1"/>
          </p:cNvSpPr>
          <p:nvPr>
            <p:ph type="sldNum" sz="quarter" idx="10"/>
          </p:nvPr>
        </p:nvSpPr>
        <p:spPr/>
        <p:txBody>
          <a:bodyPr/>
          <a:lstStyle/>
          <a:p>
            <a:pPr>
              <a:defRPr/>
            </a:pPr>
            <a:fld id="{CD7D7421-6D61-4496-AE76-87CC5079F231}" type="slidenum">
              <a:rPr lang="de-DE" smtClean="0"/>
              <a:pPr>
                <a:defRPr/>
              </a:pPr>
              <a:t>61</a:t>
            </a:fld>
            <a:endParaRPr lang="de-DE"/>
          </a:p>
        </p:txBody>
      </p:sp>
    </p:spTree>
    <p:extLst>
      <p:ext uri="{BB962C8B-B14F-4D97-AF65-F5344CB8AC3E}">
        <p14:creationId xmlns:p14="http://schemas.microsoft.com/office/powerpoint/2010/main" val="1134605624"/>
      </p:ext>
    </p:extLst>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DE" smtClean="0"/>
              <a:t>Study Results</a:t>
            </a:r>
            <a:endParaRPr lang="en-US"/>
          </a:p>
        </p:txBody>
      </p:sp>
      <p:sp>
        <p:nvSpPr>
          <p:cNvPr id="9" name="Text Placeholder 8"/>
          <p:cNvSpPr>
            <a:spLocks noGrp="1"/>
          </p:cNvSpPr>
          <p:nvPr>
            <p:ph type="body" idx="1"/>
          </p:nvPr>
        </p:nvSpPr>
        <p:spPr/>
        <p:txBody>
          <a:bodyPr/>
          <a:lstStyle/>
          <a:p>
            <a:r>
              <a:rPr lang="de-DE"/>
              <a:t>Integrated </a:t>
            </a:r>
            <a:r>
              <a:rPr lang="en-GB"/>
              <a:t>Mission System</a:t>
            </a:r>
            <a:endParaRPr lang="en-US"/>
          </a:p>
        </p:txBody>
      </p:sp>
      <p:sp>
        <p:nvSpPr>
          <p:cNvPr id="5" name="Slide Number Placeholder 4"/>
          <p:cNvSpPr>
            <a:spLocks noGrp="1"/>
          </p:cNvSpPr>
          <p:nvPr>
            <p:ph type="sldNum" sz="quarter" idx="10"/>
          </p:nvPr>
        </p:nvSpPr>
        <p:spPr/>
        <p:txBody>
          <a:bodyPr/>
          <a:lstStyle/>
          <a:p>
            <a:pPr>
              <a:defRPr/>
            </a:pPr>
            <a:fld id="{CD7D7421-6D61-4496-AE76-87CC5079F231}" type="slidenum">
              <a:rPr lang="de-DE" smtClean="0"/>
              <a:pPr>
                <a:defRPr/>
              </a:pPr>
              <a:t>62</a:t>
            </a:fld>
            <a:endParaRPr lang="de-DE"/>
          </a:p>
        </p:txBody>
      </p:sp>
    </p:spTree>
    <p:extLst>
      <p:ext uri="{BB962C8B-B14F-4D97-AF65-F5344CB8AC3E}">
        <p14:creationId xmlns:p14="http://schemas.microsoft.com/office/powerpoint/2010/main" val="1936949341"/>
      </p:ext>
    </p:extLst>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DE"/>
              <a:t>Study </a:t>
            </a:r>
            <a:r>
              <a:rPr lang="de-DE" smtClean="0"/>
              <a:t>Results - </a:t>
            </a:r>
            <a:r>
              <a:rPr lang="de-DE"/>
              <a:t>6. Integrated </a:t>
            </a:r>
            <a:r>
              <a:rPr lang="en-GB"/>
              <a:t>Mission System </a:t>
            </a:r>
            <a:r>
              <a:rPr lang="en-GB" smtClean="0"/>
              <a:t/>
            </a:r>
            <a:br>
              <a:rPr lang="en-GB" smtClean="0"/>
            </a:br>
            <a:r>
              <a:rPr lang="en-GB" smtClean="0"/>
              <a:t>- General</a:t>
            </a:r>
            <a:endParaRPr lang="en-US"/>
          </a:p>
        </p:txBody>
      </p:sp>
      <p:sp>
        <p:nvSpPr>
          <p:cNvPr id="6" name="Content Placeholder 5"/>
          <p:cNvSpPr>
            <a:spLocks noGrp="1"/>
          </p:cNvSpPr>
          <p:nvPr>
            <p:ph idx="1"/>
          </p:nvPr>
        </p:nvSpPr>
        <p:spPr/>
        <p:txBody>
          <a:bodyPr/>
          <a:lstStyle/>
          <a:p>
            <a:pPr lvl="1"/>
            <a:r>
              <a:rPr lang="en-GB"/>
              <a:t>“Separation of Concerns” to </a:t>
            </a:r>
            <a:endParaRPr lang="en-US"/>
          </a:p>
          <a:p>
            <a:pPr lvl="2"/>
            <a:r>
              <a:rPr lang="en-GB" smtClean="0"/>
              <a:t>to avoid </a:t>
            </a:r>
            <a:r>
              <a:rPr lang="en-GB"/>
              <a:t>driving changes into applications upon sub-system or device </a:t>
            </a:r>
            <a:r>
              <a:rPr lang="en-GB" smtClean="0"/>
              <a:t>replacement and</a:t>
            </a:r>
            <a:endParaRPr lang="en-US"/>
          </a:p>
          <a:p>
            <a:pPr lvl="2"/>
            <a:r>
              <a:rPr lang="en-GB" smtClean="0"/>
              <a:t>to avoid </a:t>
            </a:r>
            <a:r>
              <a:rPr lang="en-GB"/>
              <a:t>driving Interface Control Documents (ICD) data types into applications</a:t>
            </a:r>
            <a:endParaRPr lang="en-US"/>
          </a:p>
          <a:p>
            <a:pPr lvl="1"/>
            <a:r>
              <a:rPr lang="en-GB"/>
              <a:t>and as main benefit this allows sub-system replacement at lower costs, enabling</a:t>
            </a:r>
            <a:endParaRPr lang="en-US"/>
          </a:p>
          <a:p>
            <a:pPr lvl="2"/>
            <a:r>
              <a:rPr lang="en-GB"/>
              <a:t>simplified innovation &amp; capability updates</a:t>
            </a:r>
            <a:endParaRPr lang="en-US"/>
          </a:p>
          <a:p>
            <a:pPr lvl="2"/>
            <a:r>
              <a:rPr lang="en-GB"/>
              <a:t>facilitated obsolescence management </a:t>
            </a:r>
            <a:endParaRPr lang="en-US"/>
          </a:p>
          <a:p>
            <a:pPr lvl="2"/>
            <a:r>
              <a:rPr lang="en-GB"/>
              <a:t>avoidance of vendor lock-in.</a:t>
            </a:r>
            <a:endParaRPr lang="en-US"/>
          </a:p>
          <a:p>
            <a:pPr lvl="1"/>
            <a:r>
              <a:rPr lang="en-GB"/>
              <a:t>Altogether, a much finer granularity of interoperability is achieved, i.e. interoperability below the level of Mission System Sub-Systems (“Computing Boxes”) instead of merely interoperability on Sub-System boundaries.</a:t>
            </a:r>
            <a:endParaRPr lang="en-US"/>
          </a:p>
          <a:p>
            <a:pPr lvl="1"/>
            <a:r>
              <a:rPr lang="en-GB"/>
              <a:t>LAVOSAR suggests various architectural templates which have to be tailored for a specific Target Architecture to allow realization of simple to complex solutions.</a:t>
            </a:r>
            <a:endParaRPr lang="en-US"/>
          </a:p>
          <a:p>
            <a:endParaRPr lang="en-US"/>
          </a:p>
        </p:txBody>
      </p:sp>
      <p:sp>
        <p:nvSpPr>
          <p:cNvPr id="4" name="Slide Number Placeholder 3"/>
          <p:cNvSpPr>
            <a:spLocks noGrp="1"/>
          </p:cNvSpPr>
          <p:nvPr>
            <p:ph type="sldNum" sz="quarter" idx="10"/>
          </p:nvPr>
        </p:nvSpPr>
        <p:spPr/>
        <p:txBody>
          <a:bodyPr/>
          <a:lstStyle/>
          <a:p>
            <a:pPr>
              <a:defRPr/>
            </a:pPr>
            <a:fld id="{51F684D0-072E-4950-B61A-7506A7A15EB8}" type="slidenum">
              <a:rPr lang="de-DE" smtClean="0"/>
              <a:pPr>
                <a:defRPr/>
              </a:pPr>
              <a:t>63</a:t>
            </a:fld>
            <a:endParaRPr lang="de-DE"/>
          </a:p>
        </p:txBody>
      </p:sp>
    </p:spTree>
    <p:extLst>
      <p:ext uri="{BB962C8B-B14F-4D97-AF65-F5344CB8AC3E}">
        <p14:creationId xmlns:p14="http://schemas.microsoft.com/office/powerpoint/2010/main" val="4130471931"/>
      </p:ext>
    </p:extLst>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a:t>
            </a:r>
            <a:r>
              <a:rPr lang="de-DE" smtClean="0"/>
              <a:t>Results - </a:t>
            </a:r>
            <a:r>
              <a:rPr lang="de-DE"/>
              <a:t>6. Integrated </a:t>
            </a:r>
            <a:r>
              <a:rPr lang="en-GB"/>
              <a:t>Mission System </a:t>
            </a:r>
            <a:r>
              <a:rPr lang="en-GB" smtClean="0"/>
              <a:t/>
            </a:r>
            <a:br>
              <a:rPr lang="en-GB" smtClean="0"/>
            </a:br>
            <a:r>
              <a:rPr lang="en-GB" smtClean="0"/>
              <a:t>- </a:t>
            </a:r>
            <a:r>
              <a:rPr lang="de-DE" smtClean="0"/>
              <a:t>Mapping of requested View onto the Sections of the Final Report</a:t>
            </a:r>
            <a:endParaRPr lang="en-US"/>
          </a:p>
        </p:txBody>
      </p:sp>
      <p:sp>
        <p:nvSpPr>
          <p:cNvPr id="3" name="Content Placeholder 2"/>
          <p:cNvSpPr>
            <a:spLocks noGrp="1"/>
          </p:cNvSpPr>
          <p:nvPr>
            <p:ph idx="1"/>
          </p:nvPr>
        </p:nvSpPr>
        <p:spPr>
          <a:xfrm>
            <a:off x="593726" y="1700760"/>
            <a:ext cx="8163940" cy="4968690"/>
          </a:xfrm>
        </p:spPr>
        <p:txBody>
          <a:bodyPr>
            <a:normAutofit/>
          </a:bodyPr>
          <a:lstStyle/>
          <a:p>
            <a:pPr lvl="1"/>
            <a:r>
              <a:rPr lang="en-US"/>
              <a:t>Functional </a:t>
            </a:r>
            <a:r>
              <a:rPr lang="en-US" smtClean="0"/>
              <a:t>View</a:t>
            </a:r>
          </a:p>
          <a:p>
            <a:pPr lvl="2"/>
            <a:r>
              <a:rPr lang="en-US" smtClean="0"/>
              <a:t>Use </a:t>
            </a:r>
            <a:r>
              <a:rPr lang="en-US"/>
              <a:t>Case Views (Section 4.5.2</a:t>
            </a:r>
            <a:r>
              <a:rPr lang="en-US" smtClean="0"/>
              <a:t>)</a:t>
            </a:r>
          </a:p>
          <a:p>
            <a:pPr lvl="2"/>
            <a:r>
              <a:rPr lang="en-US" smtClean="0"/>
              <a:t>Service </a:t>
            </a:r>
            <a:r>
              <a:rPr lang="en-US"/>
              <a:t>Views (Section 4.6.9.1)</a:t>
            </a:r>
          </a:p>
          <a:p>
            <a:pPr lvl="1"/>
            <a:r>
              <a:rPr lang="en-US"/>
              <a:t>Network and Computer </a:t>
            </a:r>
            <a:r>
              <a:rPr lang="en-US" smtClean="0"/>
              <a:t>View</a:t>
            </a:r>
          </a:p>
          <a:p>
            <a:pPr lvl="2"/>
            <a:r>
              <a:rPr lang="en-US" smtClean="0"/>
              <a:t>Mission </a:t>
            </a:r>
            <a:r>
              <a:rPr lang="en-US"/>
              <a:t>System Infrastructure Views (Section 4.6.6</a:t>
            </a:r>
            <a:r>
              <a:rPr lang="en-US" smtClean="0"/>
              <a:t>)</a:t>
            </a:r>
          </a:p>
          <a:p>
            <a:pPr lvl="2"/>
            <a:r>
              <a:rPr lang="en-US" smtClean="0"/>
              <a:t>Common </a:t>
            </a:r>
            <a:r>
              <a:rPr lang="en-US"/>
              <a:t>Network Services Views (Section 4.6.6.3</a:t>
            </a:r>
            <a:r>
              <a:rPr lang="en-US" smtClean="0"/>
              <a:t>)</a:t>
            </a:r>
          </a:p>
          <a:p>
            <a:pPr lvl="2"/>
            <a:r>
              <a:rPr lang="en-US"/>
              <a:t>Data Exchange </a:t>
            </a:r>
            <a:r>
              <a:rPr lang="en-US" smtClean="0"/>
              <a:t>(Section 4.6.6.2.2)</a:t>
            </a:r>
          </a:p>
          <a:p>
            <a:pPr lvl="2"/>
            <a:r>
              <a:rPr lang="en-US"/>
              <a:t>Safety </a:t>
            </a:r>
            <a:r>
              <a:rPr lang="en-US" smtClean="0"/>
              <a:t>(Section 4.6.9.3)</a:t>
            </a:r>
          </a:p>
          <a:p>
            <a:pPr lvl="2"/>
            <a:r>
              <a:rPr lang="en-US"/>
              <a:t>Mission System Composition contain Network and Computer </a:t>
            </a:r>
            <a:r>
              <a:rPr lang="en-US" smtClean="0"/>
              <a:t>Views (Section 4.6.7)</a:t>
            </a:r>
            <a:endParaRPr lang="en-US"/>
          </a:p>
          <a:p>
            <a:pPr lvl="1"/>
            <a:r>
              <a:rPr lang="en-US"/>
              <a:t>Operating System and Middleware </a:t>
            </a:r>
            <a:r>
              <a:rPr lang="en-US" smtClean="0"/>
              <a:t>View</a:t>
            </a:r>
          </a:p>
          <a:p>
            <a:pPr lvl="2"/>
            <a:r>
              <a:rPr lang="en-US" smtClean="0"/>
              <a:t>Data Exchange (Section 4.6.6.2.2)</a:t>
            </a:r>
          </a:p>
          <a:p>
            <a:pPr lvl="2"/>
            <a:r>
              <a:rPr lang="en-US"/>
              <a:t>Safety and Security Approach </a:t>
            </a:r>
            <a:r>
              <a:rPr lang="en-US" smtClean="0"/>
              <a:t>(Section 4.6.9.3)</a:t>
            </a:r>
          </a:p>
          <a:p>
            <a:pPr lvl="2"/>
            <a:r>
              <a:rPr lang="en-US" smtClean="0"/>
              <a:t>Structure (Section 4.6.9.2)</a:t>
            </a:r>
            <a:endParaRPr lang="en-US"/>
          </a:p>
          <a:p>
            <a:pPr lvl="1"/>
            <a:r>
              <a:rPr lang="en-US"/>
              <a:t>Computer Program </a:t>
            </a:r>
            <a:r>
              <a:rPr lang="en-US" smtClean="0"/>
              <a:t>View</a:t>
            </a:r>
          </a:p>
          <a:p>
            <a:pPr lvl="2"/>
            <a:r>
              <a:rPr lang="en-US"/>
              <a:t>Structure (</a:t>
            </a:r>
            <a:r>
              <a:rPr lang="en-US" smtClean="0"/>
              <a:t>Section 4.6.9.2)</a:t>
            </a:r>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64</a:t>
            </a:fld>
            <a:endParaRPr lang="de-DE"/>
          </a:p>
        </p:txBody>
      </p:sp>
    </p:spTree>
    <p:extLst>
      <p:ext uri="{BB962C8B-B14F-4D97-AF65-F5344CB8AC3E}">
        <p14:creationId xmlns:p14="http://schemas.microsoft.com/office/powerpoint/2010/main" val="2812436429"/>
      </p:ext>
    </p:extLst>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- 6. Integrated </a:t>
            </a:r>
            <a:r>
              <a:rPr lang="en-GB"/>
              <a:t>Mission System </a:t>
            </a:r>
            <a:br>
              <a:rPr lang="en-GB"/>
            </a:br>
            <a:r>
              <a:rPr lang="en-GB"/>
              <a:t>- </a:t>
            </a:r>
            <a:r>
              <a:rPr lang="de-DE" smtClean="0"/>
              <a:t>Bus Centric System Approach</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65</a:t>
            </a:fld>
            <a:endParaRPr lang="de-D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257534216"/>
              </p:ext>
            </p:extLst>
          </p:nvPr>
        </p:nvGraphicFramePr>
        <p:xfrm>
          <a:off x="683460" y="1700760"/>
          <a:ext cx="8033790" cy="4914932"/>
        </p:xfrm>
        <a:graphic>
          <a:graphicData uri="http://schemas.openxmlformats.org/presentationml/2006/ole">
            <mc:AlternateContent xmlns:mc="http://schemas.openxmlformats.org/markup-compatibility/2006">
              <mc:Choice xmlns:v="urn:schemas-microsoft-com:vml" Requires="v">
                <p:oleObj spid="_x0000_s49203" name="Visio" r:id="rId3" imgW="11668868" imgH="7145236" progId="Visio.Drawing.11">
                  <p:embed/>
                </p:oleObj>
              </mc:Choice>
              <mc:Fallback>
                <p:oleObj name="Visio" r:id="rId3" imgW="11668868" imgH="7145236" progId="Visio.Drawing.11">
                  <p:embed/>
                  <p:pic>
                    <p:nvPicPr>
                      <p:cNvPr id="0" name=""/>
                      <p:cNvPicPr>
                        <a:picLocks noChangeAspect="1" noChangeArrowheads="1"/>
                      </p:cNvPicPr>
                      <p:nvPr/>
                    </p:nvPicPr>
                    <p:blipFill>
                      <a:blip r:embed="rId4"/>
                      <a:srcRect/>
                      <a:stretch>
                        <a:fillRect/>
                      </a:stretch>
                    </p:blipFill>
                    <p:spPr bwMode="auto">
                      <a:xfrm>
                        <a:off x="683460" y="1700760"/>
                        <a:ext cx="8033790" cy="4914932"/>
                      </a:xfrm>
                      <a:prstGeom prst="rect">
                        <a:avLst/>
                      </a:prstGeom>
                      <a:noFill/>
                    </p:spPr>
                  </p:pic>
                </p:oleObj>
              </mc:Fallback>
            </mc:AlternateContent>
          </a:graphicData>
        </a:graphic>
      </p:graphicFrame>
    </p:spTree>
    <p:extLst>
      <p:ext uri="{BB962C8B-B14F-4D97-AF65-F5344CB8AC3E}">
        <p14:creationId xmlns:p14="http://schemas.microsoft.com/office/powerpoint/2010/main" val="559100546"/>
      </p:ext>
    </p:extLst>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- 6. Integrated </a:t>
            </a:r>
            <a:r>
              <a:rPr lang="en-GB"/>
              <a:t>Mission System </a:t>
            </a:r>
            <a:br>
              <a:rPr lang="en-GB"/>
            </a:br>
            <a:r>
              <a:rPr lang="en-GB"/>
              <a:t>- </a:t>
            </a:r>
            <a:r>
              <a:rPr lang="de-DE" smtClean="0"/>
              <a:t>Mission System Infrastructure (Example)</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66</a:t>
            </a:fld>
            <a:endParaRPr lang="de-D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607394194"/>
              </p:ext>
            </p:extLst>
          </p:nvPr>
        </p:nvGraphicFramePr>
        <p:xfrm>
          <a:off x="184254" y="1844780"/>
          <a:ext cx="8775492" cy="4539960"/>
        </p:xfrm>
        <a:graphic>
          <a:graphicData uri="http://schemas.openxmlformats.org/presentationml/2006/ole">
            <mc:AlternateContent xmlns:mc="http://schemas.openxmlformats.org/markup-compatibility/2006">
              <mc:Choice xmlns:v="urn:schemas-microsoft-com:vml" Requires="v">
                <p:oleObj spid="_x0000_s55305" name="Visio" r:id="rId3" imgW="12634634" imgH="6529691" progId="Visio.Drawing.11">
                  <p:embed/>
                </p:oleObj>
              </mc:Choice>
              <mc:Fallback>
                <p:oleObj name="Visio" r:id="rId3" imgW="12634634" imgH="6529691"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254" y="1844780"/>
                        <a:ext cx="8775492" cy="4539960"/>
                      </a:xfrm>
                      <a:prstGeom prst="rect">
                        <a:avLst/>
                      </a:prstGeom>
                      <a:noFill/>
                    </p:spPr>
                  </p:pic>
                </p:oleObj>
              </mc:Fallback>
            </mc:AlternateContent>
          </a:graphicData>
        </a:graphic>
      </p:graphicFrame>
    </p:spTree>
    <p:extLst>
      <p:ext uri="{BB962C8B-B14F-4D97-AF65-F5344CB8AC3E}">
        <p14:creationId xmlns:p14="http://schemas.microsoft.com/office/powerpoint/2010/main" val="885098192"/>
      </p:ext>
    </p:extLst>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- 6. Integrated </a:t>
            </a:r>
            <a:r>
              <a:rPr lang="en-GB"/>
              <a:t>Mission System </a:t>
            </a:r>
            <a:br>
              <a:rPr lang="en-GB"/>
            </a:br>
            <a:r>
              <a:rPr lang="en-GB"/>
              <a:t>- </a:t>
            </a:r>
            <a:r>
              <a:rPr lang="de-DE" smtClean="0"/>
              <a:t>Mission System Services</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67</a:t>
            </a:fld>
            <a:endParaRPr lang="de-D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611400983"/>
              </p:ext>
            </p:extLst>
          </p:nvPr>
        </p:nvGraphicFramePr>
        <p:xfrm>
          <a:off x="107380" y="1166224"/>
          <a:ext cx="9217280" cy="5628433"/>
        </p:xfrm>
        <a:graphic>
          <a:graphicData uri="http://schemas.openxmlformats.org/presentationml/2006/ole">
            <mc:AlternateContent xmlns:mc="http://schemas.openxmlformats.org/markup-compatibility/2006">
              <mc:Choice xmlns:v="urn:schemas-microsoft-com:vml" Requires="v">
                <p:oleObj spid="_x0000_s53284" name="Visio" r:id="rId3" imgW="9025317" imgH="5011366" progId="Visio.Drawing.11">
                  <p:embed/>
                </p:oleObj>
              </mc:Choice>
              <mc:Fallback>
                <p:oleObj name="Visio" r:id="rId3" imgW="9025317" imgH="5011366" progId="Visio.Drawing.11">
                  <p:embed/>
                  <p:pic>
                    <p:nvPicPr>
                      <p:cNvPr id="0" name=""/>
                      <p:cNvPicPr>
                        <a:picLocks noChangeAspect="1" noChangeArrowheads="1"/>
                      </p:cNvPicPr>
                      <p:nvPr/>
                    </p:nvPicPr>
                    <p:blipFill>
                      <a:blip r:embed="rId4"/>
                      <a:srcRect/>
                      <a:stretch>
                        <a:fillRect/>
                      </a:stretch>
                    </p:blipFill>
                    <p:spPr bwMode="auto">
                      <a:xfrm>
                        <a:off x="107380" y="1166224"/>
                        <a:ext cx="9217280" cy="5628433"/>
                      </a:xfrm>
                      <a:prstGeom prst="rect">
                        <a:avLst/>
                      </a:prstGeom>
                      <a:noFill/>
                    </p:spPr>
                  </p:pic>
                </p:oleObj>
              </mc:Fallback>
            </mc:AlternateContent>
          </a:graphicData>
        </a:graphic>
      </p:graphicFrame>
    </p:spTree>
    <p:extLst>
      <p:ext uri="{BB962C8B-B14F-4D97-AF65-F5344CB8AC3E}">
        <p14:creationId xmlns:p14="http://schemas.microsoft.com/office/powerpoint/2010/main" val="3551946958"/>
      </p:ext>
    </p:extLst>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- 6. Integrated </a:t>
            </a:r>
            <a:r>
              <a:rPr lang="en-GB"/>
              <a:t>Mission System </a:t>
            </a:r>
            <a:br>
              <a:rPr lang="en-GB"/>
            </a:br>
            <a:r>
              <a:rPr lang="en-GB"/>
              <a:t>- </a:t>
            </a:r>
            <a:r>
              <a:rPr lang="de-DE" smtClean="0"/>
              <a:t>Architectural </a:t>
            </a:r>
            <a:r>
              <a:rPr lang="de-DE"/>
              <a:t>Segments with Key Interfaces</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68</a:t>
            </a:fld>
            <a:endParaRPr lang="de-D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579899115"/>
              </p:ext>
            </p:extLst>
          </p:nvPr>
        </p:nvGraphicFramePr>
        <p:xfrm>
          <a:off x="262795" y="1628750"/>
          <a:ext cx="8618410" cy="4829955"/>
        </p:xfrm>
        <a:graphic>
          <a:graphicData uri="http://schemas.openxmlformats.org/presentationml/2006/ole">
            <mc:AlternateContent xmlns:mc="http://schemas.openxmlformats.org/markup-compatibility/2006">
              <mc:Choice xmlns:v="urn:schemas-microsoft-com:vml" Requires="v">
                <p:oleObj spid="_x0000_s15447" name="Visio" r:id="rId3" imgW="10860312" imgH="6078598" progId="Visio.Drawing.11">
                  <p:embed/>
                </p:oleObj>
              </mc:Choice>
              <mc:Fallback>
                <p:oleObj name="Visio" r:id="rId3" imgW="10860312" imgH="6078598" progId="Visio.Drawing.11">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95" y="1628750"/>
                        <a:ext cx="8618410" cy="4829955"/>
                      </a:xfrm>
                      <a:prstGeom prst="rect">
                        <a:avLst/>
                      </a:prstGeom>
                      <a:noFill/>
                    </p:spPr>
                  </p:pic>
                </p:oleObj>
              </mc:Fallback>
            </mc:AlternateContent>
          </a:graphicData>
        </a:graphic>
      </p:graphicFrame>
    </p:spTree>
    <p:extLst>
      <p:ext uri="{BB962C8B-B14F-4D97-AF65-F5344CB8AC3E}">
        <p14:creationId xmlns:p14="http://schemas.microsoft.com/office/powerpoint/2010/main" val="355499156"/>
      </p:ext>
    </p:extLst>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- 6. Integrated </a:t>
            </a:r>
            <a:r>
              <a:rPr lang="en-GB"/>
              <a:t>Mission System </a:t>
            </a:r>
            <a:br>
              <a:rPr lang="en-GB"/>
            </a:br>
            <a:r>
              <a:rPr lang="en-GB" smtClean="0"/>
              <a:t>- </a:t>
            </a:r>
            <a:r>
              <a:rPr lang="de-DE" smtClean="0"/>
              <a:t>Common Infrastructure Approach</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69</a:t>
            </a:fld>
            <a:endParaRPr lang="de-D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445906980"/>
              </p:ext>
            </p:extLst>
          </p:nvPr>
        </p:nvGraphicFramePr>
        <p:xfrm>
          <a:off x="178675" y="1844780"/>
          <a:ext cx="8786650" cy="4572780"/>
        </p:xfrm>
        <a:graphic>
          <a:graphicData uri="http://schemas.openxmlformats.org/presentationml/2006/ole">
            <mc:AlternateContent xmlns:mc="http://schemas.openxmlformats.org/markup-compatibility/2006">
              <mc:Choice xmlns:v="urn:schemas-microsoft-com:vml" Requires="v">
                <p:oleObj spid="_x0000_s18520" name="Visio" r:id="rId3" imgW="10438319" imgH="5439113" progId="Visio.Drawing.11">
                  <p:embed/>
                </p:oleObj>
              </mc:Choice>
              <mc:Fallback>
                <p:oleObj name="Visio" r:id="rId3" imgW="10438319" imgH="5439113" progId="Visio.Drawing.11">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75" y="1844780"/>
                        <a:ext cx="8786650" cy="4572780"/>
                      </a:xfrm>
                      <a:prstGeom prst="rect">
                        <a:avLst/>
                      </a:prstGeom>
                      <a:noFill/>
                    </p:spPr>
                  </p:pic>
                </p:oleObj>
              </mc:Fallback>
            </mc:AlternateContent>
          </a:graphicData>
        </a:graphic>
      </p:graphicFrame>
    </p:spTree>
    <p:extLst>
      <p:ext uri="{BB962C8B-B14F-4D97-AF65-F5344CB8AC3E}">
        <p14:creationId xmlns:p14="http://schemas.microsoft.com/office/powerpoint/2010/main" val="273055055"/>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smtClean="0"/>
              <a:t>General</a:t>
            </a:r>
            <a:br>
              <a:rPr lang="de-DE" smtClean="0"/>
            </a:br>
            <a:r>
              <a:rPr lang="de-DE" smtClean="0"/>
              <a:t>- Definition</a:t>
            </a:r>
            <a:endParaRPr lang="de-DE"/>
          </a:p>
        </p:txBody>
      </p:sp>
      <p:sp>
        <p:nvSpPr>
          <p:cNvPr id="7" name="Inhaltsplatzhalter 6"/>
          <p:cNvSpPr>
            <a:spLocks noGrp="1"/>
          </p:cNvSpPr>
          <p:nvPr>
            <p:ph idx="1"/>
          </p:nvPr>
        </p:nvSpPr>
        <p:spPr/>
        <p:txBody>
          <a:bodyPr>
            <a:normAutofit/>
          </a:bodyPr>
          <a:lstStyle/>
          <a:p>
            <a:r>
              <a:rPr lang="de-DE"/>
              <a:t>Open Reference </a:t>
            </a:r>
            <a:r>
              <a:rPr lang="de-DE" smtClean="0"/>
              <a:t>Architecture</a:t>
            </a:r>
          </a:p>
          <a:p>
            <a:pPr lvl="1"/>
            <a:r>
              <a:rPr lang="de-DE" smtClean="0"/>
              <a:t>Comprehensive </a:t>
            </a:r>
            <a:r>
              <a:rPr lang="de-DE"/>
              <a:t>best practice architecture with all necessary views from which a target architecture for a specific system can be derived</a:t>
            </a:r>
            <a:r>
              <a:rPr lang="de-DE" i="1" smtClean="0"/>
              <a:t> (and which is maintained by an open, public consensus process of an open forum)</a:t>
            </a:r>
            <a:r>
              <a:rPr lang="de-DE" smtClean="0"/>
              <a:t>. </a:t>
            </a:r>
            <a:br>
              <a:rPr lang="de-DE" smtClean="0"/>
            </a:br>
            <a:r>
              <a:rPr lang="de-DE" smtClean="0"/>
              <a:t/>
            </a:r>
            <a:br>
              <a:rPr lang="de-DE" smtClean="0"/>
            </a:br>
            <a:r>
              <a:rPr lang="de-DE" smtClean="0"/>
              <a:t>There are</a:t>
            </a:r>
            <a:r>
              <a:rPr lang="en-US" smtClean="0"/>
              <a:t> no barriers to implementation by a third party:</a:t>
            </a:r>
          </a:p>
          <a:p>
            <a:pPr lvl="2"/>
            <a:r>
              <a:rPr lang="en-US" b="1" smtClean="0"/>
              <a:t>No </a:t>
            </a:r>
            <a:r>
              <a:rPr lang="en-US" b="1"/>
              <a:t>Secrets:</a:t>
            </a:r>
            <a:r>
              <a:rPr lang="en-US"/>
              <a:t> MUST include all details necessary for implementation. </a:t>
            </a:r>
          </a:p>
          <a:p>
            <a:pPr lvl="2"/>
            <a:r>
              <a:rPr lang="en-US" b="1"/>
              <a:t>Availability:</a:t>
            </a:r>
            <a:r>
              <a:rPr lang="en-US"/>
              <a:t> MUST be freely and publicly available (e.g., from a stable web site) under royalty-free terms. </a:t>
            </a:r>
          </a:p>
          <a:p>
            <a:pPr lvl="2"/>
            <a:r>
              <a:rPr lang="en-US" b="1"/>
              <a:t>Patents:</a:t>
            </a:r>
            <a:r>
              <a:rPr lang="en-US"/>
              <a:t> All patents essential to implementation MUST: </a:t>
            </a:r>
          </a:p>
          <a:p>
            <a:pPr marL="827088" lvl="3" indent="-285750">
              <a:buFont typeface="Arial" pitchFamily="34" charset="0"/>
              <a:buChar char="•"/>
            </a:pPr>
            <a:r>
              <a:rPr lang="en-US"/>
              <a:t>be licensed under royalty-free terms for unrestricted use, or </a:t>
            </a:r>
          </a:p>
          <a:p>
            <a:pPr marL="827088" lvl="3" indent="-285750">
              <a:buFont typeface="Arial" pitchFamily="34" charset="0"/>
              <a:buChar char="•"/>
            </a:pPr>
            <a:r>
              <a:rPr lang="en-US"/>
              <a:t>be covered by a promise of non-assertion when practiced</a:t>
            </a:r>
          </a:p>
          <a:p>
            <a:pPr lvl="2"/>
            <a:r>
              <a:rPr lang="en-US" b="1"/>
              <a:t>No Agreements:</a:t>
            </a:r>
            <a:r>
              <a:rPr lang="en-US"/>
              <a:t> There MUST NOT be any requirement for execution of a license agreement, NDA, grant, click-through, or any other form of paperwork, to deploy conforming implementations. </a:t>
            </a:r>
          </a:p>
          <a:p>
            <a:pPr lvl="2"/>
            <a:r>
              <a:rPr lang="en-US" b="1"/>
              <a:t>No Incompatible Dependencies:</a:t>
            </a:r>
            <a:r>
              <a:rPr lang="en-US"/>
              <a:t> Implementation MUST NOT require any other technology that fails to meet the criteria above</a:t>
            </a:r>
            <a:r>
              <a:rPr lang="en-US" smtClean="0"/>
              <a:t>. </a:t>
            </a:r>
          </a:p>
        </p:txBody>
      </p:sp>
      <p:sp>
        <p:nvSpPr>
          <p:cNvPr id="5" name="Foliennummernplatzhalter 4"/>
          <p:cNvSpPr>
            <a:spLocks noGrp="1"/>
          </p:cNvSpPr>
          <p:nvPr>
            <p:ph type="sldNum" sz="quarter" idx="10"/>
          </p:nvPr>
        </p:nvSpPr>
        <p:spPr/>
        <p:txBody>
          <a:bodyPr/>
          <a:lstStyle/>
          <a:p>
            <a:pPr>
              <a:defRPr/>
            </a:pPr>
            <a:fld id="{CD7D7421-6D61-4496-AE76-87CC5079F231}" type="slidenum">
              <a:rPr lang="de-DE" smtClean="0"/>
              <a:pPr>
                <a:defRPr/>
              </a:pPr>
              <a:t>7</a:t>
            </a:fld>
            <a:endParaRPr lang="de-DE"/>
          </a:p>
        </p:txBody>
      </p:sp>
    </p:spTree>
    <p:extLst>
      <p:ext uri="{BB962C8B-B14F-4D97-AF65-F5344CB8AC3E}">
        <p14:creationId xmlns:p14="http://schemas.microsoft.com/office/powerpoint/2010/main" val="1232624123"/>
      </p:ext>
    </p:extLst>
  </p:cSld>
  <p:clrMapOvr>
    <a:masterClrMapping/>
  </p:clrMapOvr>
  <p:transition spd="slow">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- 6. Integrated </a:t>
            </a:r>
            <a:r>
              <a:rPr lang="en-GB"/>
              <a:t>Mission System </a:t>
            </a:r>
            <a:br>
              <a:rPr lang="en-GB"/>
            </a:br>
            <a:r>
              <a:rPr lang="en-GB"/>
              <a:t>- </a:t>
            </a:r>
            <a:r>
              <a:rPr lang="de-DE" smtClean="0"/>
              <a:t>Data Model</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70</a:t>
            </a:fld>
            <a:endParaRPr lang="de-D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596768001"/>
              </p:ext>
            </p:extLst>
          </p:nvPr>
        </p:nvGraphicFramePr>
        <p:xfrm>
          <a:off x="395420" y="1772770"/>
          <a:ext cx="2880400" cy="4796073"/>
        </p:xfrm>
        <a:graphic>
          <a:graphicData uri="http://schemas.openxmlformats.org/presentationml/2006/ole">
            <mc:AlternateContent xmlns:mc="http://schemas.openxmlformats.org/markup-compatibility/2006">
              <mc:Choice xmlns:v="urn:schemas-microsoft-com:vml" Requires="v">
                <p:oleObj spid="_x0000_s19625" name="Visio" r:id="rId3" imgW="2862010" imgH="4770056" progId="Visio.Drawing.11">
                  <p:embed/>
                </p:oleObj>
              </mc:Choice>
              <mc:Fallback>
                <p:oleObj name="Visio" r:id="rId3" imgW="2862010" imgH="4770056"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420" y="1772770"/>
                        <a:ext cx="2880400" cy="4796073"/>
                      </a:xfrm>
                      <a:prstGeom prst="rect">
                        <a:avLst/>
                      </a:prstGeom>
                      <a:noFill/>
                    </p:spPr>
                  </p:pic>
                </p:oleObj>
              </mc:Fallback>
            </mc:AlternateContent>
          </a:graphicData>
        </a:graphic>
      </p:graphicFrame>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712778914"/>
              </p:ext>
            </p:extLst>
          </p:nvPr>
        </p:nvGraphicFramePr>
        <p:xfrm>
          <a:off x="3672610" y="2420860"/>
          <a:ext cx="5042010" cy="3880500"/>
        </p:xfrm>
        <a:graphic>
          <a:graphicData uri="http://schemas.openxmlformats.org/presentationml/2006/ole">
            <mc:AlternateContent xmlns:mc="http://schemas.openxmlformats.org/markup-compatibility/2006">
              <mc:Choice xmlns:v="urn:schemas-microsoft-com:vml" Requires="v">
                <p:oleObj spid="_x0000_s19626" name="Visio" r:id="rId5" imgW="4535879" imgH="3473948" progId="Visio.Drawing.11">
                  <p:embed/>
                </p:oleObj>
              </mc:Choice>
              <mc:Fallback>
                <p:oleObj name="Visio" r:id="rId5" imgW="4535879" imgH="3473948" progId="Visio.Drawing.11">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2610" y="2420860"/>
                        <a:ext cx="5042010" cy="3880500"/>
                      </a:xfrm>
                      <a:prstGeom prst="rect">
                        <a:avLst/>
                      </a:prstGeom>
                      <a:noFill/>
                    </p:spPr>
                  </p:pic>
                </p:oleObj>
              </mc:Fallback>
            </mc:AlternateContent>
          </a:graphicData>
        </a:graphic>
      </p:graphicFrame>
    </p:spTree>
    <p:extLst>
      <p:ext uri="{BB962C8B-B14F-4D97-AF65-F5344CB8AC3E}">
        <p14:creationId xmlns:p14="http://schemas.microsoft.com/office/powerpoint/2010/main" val="3172265956"/>
      </p:ext>
    </p:extLst>
  </p:cSld>
  <p:clrMapOvr>
    <a:masterClrMapping/>
  </p:clrMapOvr>
  <p:transition spd="slow">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- 6. Integrated </a:t>
            </a:r>
            <a:r>
              <a:rPr lang="en-GB"/>
              <a:t>Mission System </a:t>
            </a:r>
            <a:br>
              <a:rPr lang="en-GB"/>
            </a:br>
            <a:r>
              <a:rPr lang="en-GB"/>
              <a:t>- </a:t>
            </a:r>
            <a:r>
              <a:rPr lang="de-DE"/>
              <a:t>Data Model</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71</a:t>
            </a:fld>
            <a:endParaRPr lang="de-DE"/>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49629361"/>
              </p:ext>
            </p:extLst>
          </p:nvPr>
        </p:nvGraphicFramePr>
        <p:xfrm>
          <a:off x="1475570" y="1484730"/>
          <a:ext cx="6593590" cy="5149375"/>
        </p:xfrm>
        <a:graphic>
          <a:graphicData uri="http://schemas.openxmlformats.org/presentationml/2006/ole">
            <mc:AlternateContent xmlns:mc="http://schemas.openxmlformats.org/markup-compatibility/2006">
              <mc:Choice xmlns:v="urn:schemas-microsoft-com:vml" Requires="v">
                <p:oleObj spid="_x0000_s24660" name="Visio" r:id="rId3" imgW="7470028" imgH="5850106" progId="Visio.Drawing.11">
                  <p:embed/>
                </p:oleObj>
              </mc:Choice>
              <mc:Fallback>
                <p:oleObj name="Visio" r:id="rId3" imgW="7470028" imgH="5850106"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570" y="1484730"/>
                        <a:ext cx="6593590" cy="5149375"/>
                      </a:xfrm>
                      <a:prstGeom prst="rect">
                        <a:avLst/>
                      </a:prstGeom>
                      <a:noFill/>
                      <a:extLst/>
                    </p:spPr>
                  </p:pic>
                </p:oleObj>
              </mc:Fallback>
            </mc:AlternateContent>
          </a:graphicData>
        </a:graphic>
      </p:graphicFrame>
    </p:spTree>
    <p:extLst>
      <p:ext uri="{BB962C8B-B14F-4D97-AF65-F5344CB8AC3E}">
        <p14:creationId xmlns:p14="http://schemas.microsoft.com/office/powerpoint/2010/main" val="1958514704"/>
      </p:ext>
    </p:extLst>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- 6. Integrated </a:t>
            </a:r>
            <a:r>
              <a:rPr lang="en-GB"/>
              <a:t>Mission System </a:t>
            </a:r>
            <a:br>
              <a:rPr lang="en-GB"/>
            </a:br>
            <a:r>
              <a:rPr lang="en-GB"/>
              <a:t>- </a:t>
            </a:r>
            <a:r>
              <a:rPr lang="de-DE" smtClean="0"/>
              <a:t>Data Exchange Mechanism</a:t>
            </a:r>
            <a:endParaRPr lang="en-US"/>
          </a:p>
        </p:txBody>
      </p:sp>
      <p:sp>
        <p:nvSpPr>
          <p:cNvPr id="3" name="Content Placeholder 2"/>
          <p:cNvSpPr>
            <a:spLocks noGrp="1"/>
          </p:cNvSpPr>
          <p:nvPr>
            <p:ph idx="1"/>
          </p:nvPr>
        </p:nvSpPr>
        <p:spPr>
          <a:xfrm>
            <a:off x="593726" y="1697038"/>
            <a:ext cx="8163940" cy="2740102"/>
          </a:xfrm>
        </p:spPr>
        <p:txBody>
          <a:bodyPr>
            <a:normAutofit lnSpcReduction="10000"/>
          </a:bodyPr>
          <a:lstStyle/>
          <a:p>
            <a:r>
              <a:rPr lang="de-DE" smtClean="0"/>
              <a:t>Data Distribution Service (DDS)</a:t>
            </a:r>
          </a:p>
          <a:p>
            <a:pPr lvl="1"/>
            <a:r>
              <a:rPr lang="en-US"/>
              <a:t>Open standard, standardized by OMG, including API standardization as well as wire protocol standardization (real time publish subscribe - RTPS protocol)</a:t>
            </a:r>
          </a:p>
          <a:p>
            <a:pPr lvl="1"/>
            <a:r>
              <a:rPr lang="en-US"/>
              <a:t>Conceptually maintains a global data space based upon high performance software data bus with data centric publish-subscribe communication, leading to decoupled sub-systems without single points of failure.</a:t>
            </a:r>
          </a:p>
          <a:p>
            <a:pPr lvl="1"/>
            <a:r>
              <a:rPr lang="en-US"/>
              <a:t>Low latency and low jitter and support for &gt;&gt;100K messages/sec</a:t>
            </a:r>
          </a:p>
          <a:p>
            <a:pPr lvl="1"/>
            <a:r>
              <a:rPr lang="en-US"/>
              <a:t>Scalability, independent of number of participants</a:t>
            </a:r>
          </a:p>
          <a:p>
            <a:pPr lvl="1"/>
            <a:r>
              <a:rPr lang="en-US"/>
              <a:t>Extensive Quality of Service (QoS) management</a:t>
            </a:r>
          </a:p>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72</a:t>
            </a:fld>
            <a:endParaRPr lang="de-D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Bild 80"/>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43180" b="1705"/>
          <a:stretch/>
        </p:blipFill>
        <p:spPr bwMode="auto">
          <a:xfrm>
            <a:off x="971500" y="4437140"/>
            <a:ext cx="7201000" cy="2195930"/>
          </a:xfrm>
          <a:prstGeom prst="rect">
            <a:avLst/>
          </a:prstGeom>
          <a:noFill/>
          <a:ln>
            <a:noFill/>
          </a:ln>
        </p:spPr>
      </p:pic>
    </p:spTree>
    <p:extLst>
      <p:ext uri="{BB962C8B-B14F-4D97-AF65-F5344CB8AC3E}">
        <p14:creationId xmlns:p14="http://schemas.microsoft.com/office/powerpoint/2010/main" val="1273936023"/>
      </p:ext>
    </p:extLst>
  </p:cSld>
  <p:clrMapOvr>
    <a:masterClrMapping/>
  </p:clrMapOvr>
  <p:transition spd="slow">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- 6. Integrated </a:t>
            </a:r>
            <a:r>
              <a:rPr lang="en-GB"/>
              <a:t>Mission System </a:t>
            </a:r>
            <a:br>
              <a:rPr lang="en-GB"/>
            </a:br>
            <a:r>
              <a:rPr lang="en-GB"/>
              <a:t>- </a:t>
            </a:r>
            <a:r>
              <a:rPr lang="de-DE" smtClean="0"/>
              <a:t>Network Topology</a:t>
            </a:r>
            <a:endParaRPr lang="en-US"/>
          </a:p>
        </p:txBody>
      </p:sp>
      <p:sp>
        <p:nvSpPr>
          <p:cNvPr id="3" name="Content Placeholder 2"/>
          <p:cNvSpPr>
            <a:spLocks noGrp="1"/>
          </p:cNvSpPr>
          <p:nvPr>
            <p:ph idx="1"/>
          </p:nvPr>
        </p:nvSpPr>
        <p:spPr/>
        <p:txBody>
          <a:bodyPr/>
          <a:lstStyle/>
          <a:p>
            <a:r>
              <a:rPr lang="de-DE" smtClean="0"/>
              <a:t>Choose Network Topology</a:t>
            </a:r>
          </a:p>
          <a:p>
            <a:r>
              <a:rPr lang="de-DE" smtClean="0"/>
              <a:t>according to the need.</a:t>
            </a:r>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73</a:t>
            </a:fld>
            <a:endParaRPr lang="de-DE"/>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07380" y="3356990"/>
            <a:ext cx="4824670" cy="3256655"/>
          </a:xfrm>
          <a:prstGeom prst="rect">
            <a:avLst/>
          </a:prstGeom>
          <a:noFill/>
          <a:ln>
            <a:noFill/>
          </a:ln>
          <a:effectLst/>
          <a:extLst/>
        </p:spPr>
      </p:pic>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531636605"/>
              </p:ext>
            </p:extLst>
          </p:nvPr>
        </p:nvGraphicFramePr>
        <p:xfrm>
          <a:off x="3923910" y="1124680"/>
          <a:ext cx="5040700" cy="2588010"/>
        </p:xfrm>
        <a:graphic>
          <a:graphicData uri="http://schemas.openxmlformats.org/presentationml/2006/ole">
            <mc:AlternateContent xmlns:mc="http://schemas.openxmlformats.org/markup-compatibility/2006">
              <mc:Choice xmlns:v="urn:schemas-microsoft-com:vml" Requires="v">
                <p:oleObj spid="_x0000_s25685" name="Picture" r:id="rId4" imgW="6898810" imgH="3535118" progId="Word.Picture.8">
                  <p:embed/>
                </p:oleObj>
              </mc:Choice>
              <mc:Fallback>
                <p:oleObj name="Picture" r:id="rId4" imgW="6898810" imgH="3535118" progId="Word.Picture.8">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10" y="1124680"/>
                        <a:ext cx="5040700" cy="2588010"/>
                      </a:xfrm>
                      <a:prstGeom prst="rect">
                        <a:avLst/>
                      </a:prstGeom>
                      <a:noFill/>
                      <a:extLst/>
                    </p:spPr>
                  </p:pic>
                </p:oleObj>
              </mc:Fallback>
            </mc:AlternateContent>
          </a:graphicData>
        </a:graphic>
      </p:graphicFrame>
    </p:spTree>
    <p:extLst>
      <p:ext uri="{BB962C8B-B14F-4D97-AF65-F5344CB8AC3E}">
        <p14:creationId xmlns:p14="http://schemas.microsoft.com/office/powerpoint/2010/main" val="3395357960"/>
      </p:ext>
    </p:extLst>
  </p:cSld>
  <p:clrMapOvr>
    <a:masterClrMapping/>
  </p:clrMapOvr>
  <p:transition spd="slow">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- 6. Integrated </a:t>
            </a:r>
            <a:r>
              <a:rPr lang="en-GB"/>
              <a:t>Mission System </a:t>
            </a:r>
            <a:br>
              <a:rPr lang="en-GB"/>
            </a:br>
            <a:r>
              <a:rPr lang="en-GB"/>
              <a:t>- </a:t>
            </a:r>
            <a:r>
              <a:rPr lang="de-DE" smtClean="0"/>
              <a:t>Mission System Integration Example</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74</a:t>
            </a:fld>
            <a:endParaRPr lang="de-DE"/>
          </a:p>
        </p:txBody>
      </p:sp>
      <p:pic>
        <p:nvPicPr>
          <p:cNvPr id="5" name="Grafik 29"/>
          <p:cNvPicPr/>
          <p:nvPr/>
        </p:nvPicPr>
        <p:blipFill>
          <a:blip r:embed="rId2">
            <a:extLst>
              <a:ext uri="{28A0092B-C50C-407E-A947-70E740481C1C}">
                <a14:useLocalDpi xmlns:a14="http://schemas.microsoft.com/office/drawing/2010/main" val="0"/>
              </a:ext>
            </a:extLst>
          </a:blip>
          <a:srcRect/>
          <a:stretch>
            <a:fillRect/>
          </a:stretch>
        </p:blipFill>
        <p:spPr bwMode="auto">
          <a:xfrm>
            <a:off x="1" y="1772770"/>
            <a:ext cx="9144000" cy="4481610"/>
          </a:xfrm>
          <a:prstGeom prst="rect">
            <a:avLst/>
          </a:prstGeom>
          <a:noFill/>
          <a:ln>
            <a:noFill/>
          </a:ln>
        </p:spPr>
      </p:pic>
    </p:spTree>
    <p:extLst>
      <p:ext uri="{BB962C8B-B14F-4D97-AF65-F5344CB8AC3E}">
        <p14:creationId xmlns:p14="http://schemas.microsoft.com/office/powerpoint/2010/main" val="4154767794"/>
      </p:ext>
    </p:extLst>
  </p:cSld>
  <p:clrMapOvr>
    <a:masterClrMapping/>
  </p:clrMapOvr>
  <p:transition spd="slow">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- 6. Integrated </a:t>
            </a:r>
            <a:r>
              <a:rPr lang="en-GB"/>
              <a:t>Mission System </a:t>
            </a:r>
            <a:br>
              <a:rPr lang="en-GB"/>
            </a:br>
            <a:r>
              <a:rPr lang="en-GB"/>
              <a:t>- </a:t>
            </a:r>
            <a:r>
              <a:rPr lang="de-DE"/>
              <a:t>Mission System Integration </a:t>
            </a:r>
            <a:r>
              <a:rPr lang="de-DE" smtClean="0"/>
              <a:t>Example (incl. Communication Lines)</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75</a:t>
            </a:fld>
            <a:endParaRPr lang="de-DE"/>
          </a:p>
        </p:txBody>
      </p:sp>
      <p:pic>
        <p:nvPicPr>
          <p:cNvPr id="6" name="Grafik 6"/>
          <p:cNvPicPr/>
          <p:nvPr/>
        </p:nvPicPr>
        <p:blipFill>
          <a:blip r:embed="rId2">
            <a:extLst>
              <a:ext uri="{28A0092B-C50C-407E-A947-70E740481C1C}">
                <a14:useLocalDpi xmlns:a14="http://schemas.microsoft.com/office/drawing/2010/main" val="0"/>
              </a:ext>
            </a:extLst>
          </a:blip>
          <a:srcRect/>
          <a:stretch>
            <a:fillRect/>
          </a:stretch>
        </p:blipFill>
        <p:spPr bwMode="auto">
          <a:xfrm>
            <a:off x="683460" y="1484730"/>
            <a:ext cx="8060055" cy="5166360"/>
          </a:xfrm>
          <a:prstGeom prst="rect">
            <a:avLst/>
          </a:prstGeom>
          <a:noFill/>
          <a:ln>
            <a:noFill/>
          </a:ln>
        </p:spPr>
      </p:pic>
    </p:spTree>
    <p:extLst>
      <p:ext uri="{BB962C8B-B14F-4D97-AF65-F5344CB8AC3E}">
        <p14:creationId xmlns:p14="http://schemas.microsoft.com/office/powerpoint/2010/main" val="985936269"/>
      </p:ext>
    </p:extLst>
  </p:cSld>
  <p:clrMapOvr>
    <a:masterClrMapping/>
  </p:clrMapOvr>
  <p:transition spd="slow">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- 6. Integrated </a:t>
            </a:r>
            <a:r>
              <a:rPr lang="en-GB"/>
              <a:t>Mission System </a:t>
            </a:r>
            <a:br>
              <a:rPr lang="en-GB"/>
            </a:br>
            <a:r>
              <a:rPr lang="en-GB"/>
              <a:t>- </a:t>
            </a:r>
            <a:r>
              <a:rPr lang="de-DE" smtClean="0"/>
              <a:t>Integrated Mission System Layer View</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76</a:t>
            </a:fld>
            <a:endParaRPr lang="de-D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155576056"/>
              </p:ext>
            </p:extLst>
          </p:nvPr>
        </p:nvGraphicFramePr>
        <p:xfrm>
          <a:off x="914082" y="1556740"/>
          <a:ext cx="7347868" cy="5116460"/>
        </p:xfrm>
        <a:graphic>
          <a:graphicData uri="http://schemas.openxmlformats.org/presentationml/2006/ole">
            <mc:AlternateContent xmlns:mc="http://schemas.openxmlformats.org/markup-compatibility/2006">
              <mc:Choice xmlns:v="urn:schemas-microsoft-com:vml" Requires="v">
                <p:oleObj spid="_x0000_s56329" name="Visio" r:id="rId3" imgW="7914550" imgH="5532336" progId="Visio.Drawing.11">
                  <p:embed/>
                </p:oleObj>
              </mc:Choice>
              <mc:Fallback>
                <p:oleObj name="Visio" r:id="rId3" imgW="7914550" imgH="5532336"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082" y="1556740"/>
                        <a:ext cx="7347868" cy="5116460"/>
                      </a:xfrm>
                      <a:prstGeom prst="rect">
                        <a:avLst/>
                      </a:prstGeom>
                      <a:noFill/>
                    </p:spPr>
                  </p:pic>
                </p:oleObj>
              </mc:Fallback>
            </mc:AlternateContent>
          </a:graphicData>
        </a:graphic>
      </p:graphicFrame>
    </p:spTree>
    <p:extLst>
      <p:ext uri="{BB962C8B-B14F-4D97-AF65-F5344CB8AC3E}">
        <p14:creationId xmlns:p14="http://schemas.microsoft.com/office/powerpoint/2010/main" val="1517976389"/>
      </p:ext>
    </p:extLst>
  </p:cSld>
  <p:clrMapOvr>
    <a:masterClrMapping/>
  </p:clrMapOvr>
  <p:transition spd="slow">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- 6. Integrated </a:t>
            </a:r>
            <a:r>
              <a:rPr lang="en-GB"/>
              <a:t>Mission System </a:t>
            </a:r>
            <a:br>
              <a:rPr lang="en-GB"/>
            </a:br>
            <a:r>
              <a:rPr lang="en-GB"/>
              <a:t>- </a:t>
            </a:r>
            <a:r>
              <a:rPr lang="de-DE" smtClean="0"/>
              <a:t>Mission Sub-System Internal Structure</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77</a:t>
            </a:fld>
            <a:endParaRPr lang="de-D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50677029"/>
              </p:ext>
            </p:extLst>
          </p:nvPr>
        </p:nvGraphicFramePr>
        <p:xfrm>
          <a:off x="2364872" y="1484730"/>
          <a:ext cx="4414256" cy="5195080"/>
        </p:xfrm>
        <a:graphic>
          <a:graphicData uri="http://schemas.openxmlformats.org/presentationml/2006/ole">
            <mc:AlternateContent xmlns:mc="http://schemas.openxmlformats.org/markup-compatibility/2006">
              <mc:Choice xmlns:v="urn:schemas-microsoft-com:vml" Requires="v">
                <p:oleObj spid="_x0000_s57353" name="Visio" r:id="rId3" imgW="6546788" imgH="7734751" progId="Visio.Drawing.11">
                  <p:embed/>
                </p:oleObj>
              </mc:Choice>
              <mc:Fallback>
                <p:oleObj name="Visio" r:id="rId3" imgW="6546788" imgH="7734751"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4872" y="1484730"/>
                        <a:ext cx="4414256" cy="5195080"/>
                      </a:xfrm>
                      <a:prstGeom prst="rect">
                        <a:avLst/>
                      </a:prstGeom>
                      <a:noFill/>
                      <a:extLst/>
                    </p:spPr>
                  </p:pic>
                </p:oleObj>
              </mc:Fallback>
            </mc:AlternateContent>
          </a:graphicData>
        </a:graphic>
      </p:graphicFrame>
    </p:spTree>
    <p:extLst>
      <p:ext uri="{BB962C8B-B14F-4D97-AF65-F5344CB8AC3E}">
        <p14:creationId xmlns:p14="http://schemas.microsoft.com/office/powerpoint/2010/main" val="3535290504"/>
      </p:ext>
    </p:extLst>
  </p:cSld>
  <p:clrMapOvr>
    <a:masterClrMapping/>
  </p:clrMapOvr>
  <p:transition spd="slow">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- 6. Integrated </a:t>
            </a:r>
            <a:r>
              <a:rPr lang="en-GB"/>
              <a:t>Mission System </a:t>
            </a:r>
            <a:br>
              <a:rPr lang="en-GB"/>
            </a:br>
            <a:r>
              <a:rPr lang="en-GB"/>
              <a:t>- </a:t>
            </a:r>
            <a:r>
              <a:rPr lang="de-DE"/>
              <a:t>Mission Sub-System </a:t>
            </a:r>
            <a:r>
              <a:rPr lang="de-DE" smtClean="0"/>
              <a:t>- Detailed Internal Structure</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78</a:t>
            </a:fld>
            <a:endParaRPr lang="de-D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838101646"/>
              </p:ext>
            </p:extLst>
          </p:nvPr>
        </p:nvGraphicFramePr>
        <p:xfrm>
          <a:off x="2860169" y="1556740"/>
          <a:ext cx="3423662" cy="5138555"/>
        </p:xfrm>
        <a:graphic>
          <a:graphicData uri="http://schemas.openxmlformats.org/presentationml/2006/ole">
            <mc:AlternateContent xmlns:mc="http://schemas.openxmlformats.org/markup-compatibility/2006">
              <mc:Choice xmlns:v="urn:schemas-microsoft-com:vml" Requires="v">
                <p:oleObj spid="_x0000_s29780" name="Visio" r:id="rId3" imgW="5518936" imgH="8326987" progId="Visio.Drawing.11">
                  <p:embed/>
                </p:oleObj>
              </mc:Choice>
              <mc:Fallback>
                <p:oleObj name="Visio" r:id="rId3" imgW="5518936" imgH="8326987"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0169" y="1556740"/>
                        <a:ext cx="3423662" cy="5138555"/>
                      </a:xfrm>
                      <a:prstGeom prst="rect">
                        <a:avLst/>
                      </a:prstGeom>
                      <a:noFill/>
                    </p:spPr>
                  </p:pic>
                </p:oleObj>
              </mc:Fallback>
            </mc:AlternateContent>
          </a:graphicData>
        </a:graphic>
      </p:graphicFrame>
    </p:spTree>
    <p:extLst>
      <p:ext uri="{BB962C8B-B14F-4D97-AF65-F5344CB8AC3E}">
        <p14:creationId xmlns:p14="http://schemas.microsoft.com/office/powerpoint/2010/main" val="3340817592"/>
      </p:ext>
    </p:extLst>
  </p:cSld>
  <p:clrMapOvr>
    <a:masterClrMapping/>
  </p:clrMapOvr>
  <p:transition spd="slow">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- 6. Integrated </a:t>
            </a:r>
            <a:r>
              <a:rPr lang="en-GB"/>
              <a:t>Mission System </a:t>
            </a:r>
            <a:br>
              <a:rPr lang="en-GB"/>
            </a:br>
            <a:r>
              <a:rPr lang="en-GB"/>
              <a:t>- </a:t>
            </a:r>
            <a:r>
              <a:rPr lang="de-DE" smtClean="0"/>
              <a:t>Example </a:t>
            </a:r>
            <a:r>
              <a:rPr lang="de-DE"/>
              <a:t>Configuration of IT-Segment</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79</a:t>
            </a:fld>
            <a:endParaRPr lang="de-DE"/>
          </a:p>
        </p:txBody>
      </p:sp>
      <p:graphicFrame>
        <p:nvGraphicFramePr>
          <p:cNvPr id="5" name="Object 4"/>
          <p:cNvGraphicFramePr>
            <a:graphicFrameLocks noChangeAspect="1"/>
          </p:cNvGraphicFramePr>
          <p:nvPr>
            <p:extLst>
              <p:ext uri="{D42A27DB-BD31-4B8C-83A1-F6EECF244321}">
                <p14:modId xmlns:p14="http://schemas.microsoft.com/office/powerpoint/2010/main" val="171002012"/>
              </p:ext>
            </p:extLst>
          </p:nvPr>
        </p:nvGraphicFramePr>
        <p:xfrm>
          <a:off x="179390" y="1988800"/>
          <a:ext cx="8678146" cy="4647600"/>
        </p:xfrm>
        <a:graphic>
          <a:graphicData uri="http://schemas.openxmlformats.org/presentationml/2006/ole">
            <mc:AlternateContent xmlns:mc="http://schemas.openxmlformats.org/markup-compatibility/2006">
              <mc:Choice xmlns:v="urn:schemas-microsoft-com:vml" Requires="v">
                <p:oleObj spid="_x0000_s51252" name="Visio" r:id="rId3" imgW="13997063" imgH="7498945" progId="Visio.Drawing.11">
                  <p:embed/>
                </p:oleObj>
              </mc:Choice>
              <mc:Fallback>
                <p:oleObj name="Visio" r:id="rId3" imgW="13997063" imgH="7498945" progId="Visio.Drawing.11">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90" y="1988800"/>
                        <a:ext cx="8678146" cy="46476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981461473"/>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General</a:t>
            </a:r>
            <a:br>
              <a:rPr lang="de-DE" smtClean="0"/>
            </a:br>
            <a:r>
              <a:rPr lang="de-DE" smtClean="0"/>
              <a:t>- Benefits of an Open Reference Architecture</a:t>
            </a:r>
            <a:endParaRPr lang="en-US"/>
          </a:p>
        </p:txBody>
      </p:sp>
      <p:sp>
        <p:nvSpPr>
          <p:cNvPr id="3" name="Content Placeholder 2"/>
          <p:cNvSpPr>
            <a:spLocks noGrp="1"/>
          </p:cNvSpPr>
          <p:nvPr>
            <p:ph idx="1"/>
          </p:nvPr>
        </p:nvSpPr>
        <p:spPr/>
        <p:txBody>
          <a:bodyPr/>
          <a:lstStyle/>
          <a:p>
            <a:r>
              <a:rPr lang="en-GB"/>
              <a:t>By standardizing the architecture across Europe, a number of benefits will be provided:</a:t>
            </a:r>
            <a:endParaRPr lang="en-US"/>
          </a:p>
          <a:p>
            <a:pPr lvl="1"/>
            <a:r>
              <a:rPr lang="en-GB"/>
              <a:t>integration of sub-systems into a single integrated Mission System</a:t>
            </a:r>
            <a:endParaRPr lang="en-US"/>
          </a:p>
          <a:p>
            <a:pPr lvl="1"/>
            <a:r>
              <a:rPr lang="en-GB"/>
              <a:t>reduced vendor lock in,</a:t>
            </a:r>
            <a:endParaRPr lang="en-US"/>
          </a:p>
          <a:p>
            <a:pPr lvl="1"/>
            <a:r>
              <a:rPr lang="en-GB"/>
              <a:t>greater competition,</a:t>
            </a:r>
            <a:endParaRPr lang="en-US"/>
          </a:p>
          <a:p>
            <a:pPr lvl="1"/>
            <a:r>
              <a:rPr lang="en-GB"/>
              <a:t>improved ability to re-role vehicles,</a:t>
            </a:r>
            <a:endParaRPr lang="en-US"/>
          </a:p>
          <a:p>
            <a:pPr lvl="1"/>
            <a:r>
              <a:rPr lang="en-GB"/>
              <a:t>improved insertion of new technology,</a:t>
            </a:r>
            <a:endParaRPr lang="en-US"/>
          </a:p>
          <a:p>
            <a:pPr lvl="1"/>
            <a:r>
              <a:rPr lang="en-GB"/>
              <a:t>reduced technical risk,</a:t>
            </a:r>
            <a:endParaRPr lang="en-US"/>
          </a:p>
          <a:p>
            <a:pPr lvl="1"/>
            <a:r>
              <a:rPr lang="en-GB"/>
              <a:t>reduced operator </a:t>
            </a:r>
            <a:r>
              <a:rPr lang="en-GB" smtClean="0"/>
              <a:t>and maintenainer training</a:t>
            </a:r>
            <a:r>
              <a:rPr lang="en-GB"/>
              <a:t>,</a:t>
            </a:r>
            <a:endParaRPr lang="en-US"/>
          </a:p>
          <a:p>
            <a:pPr lvl="1"/>
            <a:r>
              <a:rPr lang="en-GB"/>
              <a:t>facilitated sharing of equipment during international common missions,</a:t>
            </a:r>
            <a:endParaRPr lang="en-US"/>
          </a:p>
          <a:p>
            <a:pPr lvl="1"/>
            <a:r>
              <a:rPr lang="en-GB"/>
              <a:t>decreased cost of system engineering and integration, verification and validation costs, and </a:t>
            </a:r>
            <a:endParaRPr lang="en-US"/>
          </a:p>
          <a:p>
            <a:pPr lvl="1"/>
            <a:r>
              <a:rPr lang="en-GB"/>
              <a:t>enabled greater system innovation.</a:t>
            </a:r>
            <a:endParaRPr lang="en-US"/>
          </a:p>
          <a:p>
            <a:endParaRPr lang="en-US"/>
          </a:p>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8</a:t>
            </a:fld>
            <a:endParaRPr lang="de-DE"/>
          </a:p>
        </p:txBody>
      </p:sp>
    </p:spTree>
    <p:extLst>
      <p:ext uri="{BB962C8B-B14F-4D97-AF65-F5344CB8AC3E}">
        <p14:creationId xmlns:p14="http://schemas.microsoft.com/office/powerpoint/2010/main" val="3682123415"/>
      </p:ext>
    </p:extLst>
  </p:cSld>
  <p:clrMapOvr>
    <a:masterClrMapping/>
  </p:clrMapOvr>
  <p:transition spd="slow">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- 6. Integrated </a:t>
            </a:r>
            <a:r>
              <a:rPr lang="en-GB"/>
              <a:t>Mission System </a:t>
            </a:r>
            <a:br>
              <a:rPr lang="en-GB"/>
            </a:br>
            <a:r>
              <a:rPr lang="en-GB"/>
              <a:t>- </a:t>
            </a:r>
            <a:r>
              <a:rPr lang="de-DE" smtClean="0"/>
              <a:t>Common Crew Station Software</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80</a:t>
            </a:fld>
            <a:endParaRPr lang="de-D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733708443"/>
              </p:ext>
            </p:extLst>
          </p:nvPr>
        </p:nvGraphicFramePr>
        <p:xfrm>
          <a:off x="318315" y="2780910"/>
          <a:ext cx="8507369" cy="2758450"/>
        </p:xfrm>
        <a:graphic>
          <a:graphicData uri="http://schemas.openxmlformats.org/presentationml/2006/ole">
            <mc:AlternateContent xmlns:mc="http://schemas.openxmlformats.org/markup-compatibility/2006">
              <mc:Choice xmlns:v="urn:schemas-microsoft-com:vml" Requires="v">
                <p:oleObj spid="_x0000_s58377" name="Visio" r:id="rId3" imgW="7297398" imgH="2356255" progId="Visio.Drawing.11">
                  <p:embed/>
                </p:oleObj>
              </mc:Choice>
              <mc:Fallback>
                <p:oleObj name="Visio" r:id="rId3" imgW="7297398" imgH="2356255"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315" y="2780910"/>
                        <a:ext cx="8507369" cy="2758450"/>
                      </a:xfrm>
                      <a:prstGeom prst="rect">
                        <a:avLst/>
                      </a:prstGeom>
                      <a:noFill/>
                      <a:extLst/>
                    </p:spPr>
                  </p:pic>
                </p:oleObj>
              </mc:Fallback>
            </mc:AlternateContent>
          </a:graphicData>
        </a:graphic>
      </p:graphicFrame>
    </p:spTree>
    <p:extLst>
      <p:ext uri="{BB962C8B-B14F-4D97-AF65-F5344CB8AC3E}">
        <p14:creationId xmlns:p14="http://schemas.microsoft.com/office/powerpoint/2010/main" val="2529602149"/>
      </p:ext>
    </p:extLst>
  </p:cSld>
  <p:clrMapOvr>
    <a:masterClrMapping/>
  </p:clrMapOvr>
  <p:transition spd="slow">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- 6. Integrated </a:t>
            </a:r>
            <a:r>
              <a:rPr lang="en-GB"/>
              <a:t>Mission System </a:t>
            </a:r>
            <a:br>
              <a:rPr lang="en-GB"/>
            </a:br>
            <a:r>
              <a:rPr lang="en-GB"/>
              <a:t>- </a:t>
            </a:r>
            <a:r>
              <a:rPr lang="en-GB" smtClean="0"/>
              <a:t>Security and Safety Approaches</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81</a:t>
            </a:fld>
            <a:endParaRPr lang="de-DE"/>
          </a:p>
        </p:txBody>
      </p:sp>
      <p:pic>
        <p:nvPicPr>
          <p:cNvPr id="10" name="Picture 9"/>
          <p:cNvPicPr/>
          <p:nvPr/>
        </p:nvPicPr>
        <p:blipFill>
          <a:blip r:embed="rId2">
            <a:extLst>
              <a:ext uri="{28A0092B-C50C-407E-A947-70E740481C1C}">
                <a14:useLocalDpi xmlns:a14="http://schemas.microsoft.com/office/drawing/2010/main" val="0"/>
              </a:ext>
            </a:extLst>
          </a:blip>
          <a:srcRect/>
          <a:stretch>
            <a:fillRect/>
          </a:stretch>
        </p:blipFill>
        <p:spPr bwMode="auto">
          <a:xfrm>
            <a:off x="492336" y="1988800"/>
            <a:ext cx="8123555" cy="4339590"/>
          </a:xfrm>
          <a:prstGeom prst="rect">
            <a:avLst/>
          </a:prstGeom>
          <a:noFill/>
          <a:ln>
            <a:noFill/>
          </a:ln>
        </p:spPr>
      </p:pic>
    </p:spTree>
    <p:extLst>
      <p:ext uri="{BB962C8B-B14F-4D97-AF65-F5344CB8AC3E}">
        <p14:creationId xmlns:p14="http://schemas.microsoft.com/office/powerpoint/2010/main" val="520047209"/>
      </p:ext>
    </p:extLst>
  </p:cSld>
  <p:clrMapOvr>
    <a:masterClrMapping/>
  </p:clrMapOvr>
  <p:transition spd="slow">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smtClean="0"/>
              <a:t>Study Results - 6. Integrated </a:t>
            </a:r>
            <a:r>
              <a:rPr lang="en-GB" smtClean="0"/>
              <a:t>Mission </a:t>
            </a:r>
            <a:r>
              <a:rPr lang="en-GB"/>
              <a:t>System </a:t>
            </a:r>
            <a:r>
              <a:rPr lang="en-GB" smtClean="0"/>
              <a:t/>
            </a:r>
            <a:br>
              <a:rPr lang="en-GB" smtClean="0"/>
            </a:br>
            <a:r>
              <a:rPr lang="en-GB" smtClean="0"/>
              <a:t>- </a:t>
            </a:r>
            <a:r>
              <a:rPr lang="en-GB"/>
              <a:t>Summary</a:t>
            </a:r>
            <a:endParaRPr lang="en-US"/>
          </a:p>
        </p:txBody>
      </p:sp>
      <p:sp>
        <p:nvSpPr>
          <p:cNvPr id="7" name="Content Placeholder 6"/>
          <p:cNvSpPr>
            <a:spLocks noGrp="1"/>
          </p:cNvSpPr>
          <p:nvPr>
            <p:ph idx="1"/>
          </p:nvPr>
        </p:nvSpPr>
        <p:spPr/>
        <p:txBody>
          <a:bodyPr>
            <a:normAutofit fontScale="92500" lnSpcReduction="10000"/>
          </a:bodyPr>
          <a:lstStyle/>
          <a:p>
            <a:pPr lvl="1"/>
            <a:r>
              <a:rPr lang="en-GB" smtClean="0"/>
              <a:t>The </a:t>
            </a:r>
            <a:r>
              <a:rPr lang="en-GB"/>
              <a:t>large number of identified standards, best practices and technologies was used to develop the resulting mission system architecture.</a:t>
            </a:r>
            <a:endParaRPr lang="en-US"/>
          </a:p>
          <a:p>
            <a:pPr lvl="1"/>
            <a:r>
              <a:rPr lang="en-GB"/>
              <a:t>Concepts have been developed rather than detailed specifications.</a:t>
            </a:r>
            <a:endParaRPr lang="en-US"/>
          </a:p>
          <a:p>
            <a:pPr lvl="1"/>
            <a:r>
              <a:rPr lang="en-GB"/>
              <a:t>The FACE</a:t>
            </a:r>
            <a:r>
              <a:rPr lang="en-US" smtClean="0"/>
              <a:t>™</a:t>
            </a:r>
            <a:r>
              <a:rPr lang="en-GB" smtClean="0"/>
              <a:t> </a:t>
            </a:r>
            <a:r>
              <a:rPr lang="en-GB"/>
              <a:t>reports highly influenced system architecture and helped to guide the software architectural approach towards APIs at different layers (application, transport level, platform specific level, input/output level, operating system). The Layer approach decouples hardware and transportation from the applications.</a:t>
            </a:r>
            <a:endParaRPr lang="en-US"/>
          </a:p>
          <a:p>
            <a:pPr lvl="1"/>
            <a:r>
              <a:rPr lang="en-GB"/>
              <a:t>Framework adopted from FACE</a:t>
            </a:r>
            <a:r>
              <a:rPr lang="en-US"/>
              <a:t>™ allows modular software plugins (Apps) which may be installed and distributed in the Mission System network according to the specific needs (e.g. depending on latency requirements, data throughput, network topology).</a:t>
            </a:r>
          </a:p>
          <a:p>
            <a:pPr lvl="1"/>
            <a:r>
              <a:rPr lang="en-GB"/>
              <a:t>An APP Store with Apps to be distributed throughout a homogenous system is key to improve quality and to reduce price at the same time.</a:t>
            </a:r>
            <a:endParaRPr lang="en-US"/>
          </a:p>
          <a:p>
            <a:pPr lvl="1"/>
            <a:r>
              <a:rPr lang="en-GB"/>
              <a:t>Levels with different innovation speeds were identified and a solution for decoupling was developed.</a:t>
            </a:r>
            <a:endParaRPr lang="en-US"/>
          </a:p>
          <a:p>
            <a:pPr lvl="1"/>
            <a:r>
              <a:rPr lang="en-GB"/>
              <a:t>The proposed architecture offers solutions for different scales, communication lines and computer systems.</a:t>
            </a:r>
            <a:endParaRPr lang="en-US"/>
          </a:p>
          <a:p>
            <a:pPr lvl="1"/>
            <a:r>
              <a:rPr lang="en-GB"/>
              <a:t>Proposals and templates for handling security and safety issues were presented (to be mentioned especially: a certified hypervisor</a:t>
            </a:r>
            <a:r>
              <a:rPr lang="en-GB" smtClean="0"/>
              <a:t>).</a:t>
            </a:r>
            <a:endParaRPr lang="en-US"/>
          </a:p>
        </p:txBody>
      </p:sp>
      <p:sp>
        <p:nvSpPr>
          <p:cNvPr id="5" name="Slide Number Placeholder 4"/>
          <p:cNvSpPr>
            <a:spLocks noGrp="1"/>
          </p:cNvSpPr>
          <p:nvPr>
            <p:ph type="sldNum" sz="quarter" idx="10"/>
          </p:nvPr>
        </p:nvSpPr>
        <p:spPr/>
        <p:txBody>
          <a:bodyPr/>
          <a:lstStyle/>
          <a:p>
            <a:pPr>
              <a:defRPr/>
            </a:pPr>
            <a:fld id="{CD7D7421-6D61-4496-AE76-87CC5079F231}" type="slidenum">
              <a:rPr lang="de-DE" smtClean="0"/>
              <a:pPr>
                <a:defRPr/>
              </a:pPr>
              <a:t>82</a:t>
            </a:fld>
            <a:endParaRPr lang="de-DE"/>
          </a:p>
        </p:txBody>
      </p:sp>
    </p:spTree>
    <p:extLst>
      <p:ext uri="{BB962C8B-B14F-4D97-AF65-F5344CB8AC3E}">
        <p14:creationId xmlns:p14="http://schemas.microsoft.com/office/powerpoint/2010/main" val="4080804193"/>
      </p:ext>
    </p:extLst>
  </p:cSld>
  <p:clrMapOvr>
    <a:masterClrMapping/>
  </p:clrMapOvr>
  <p:transition spd="slow">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DE" smtClean="0"/>
              <a:t>Study Results</a:t>
            </a:r>
            <a:endParaRPr lang="en-US"/>
          </a:p>
        </p:txBody>
      </p:sp>
      <p:sp>
        <p:nvSpPr>
          <p:cNvPr id="9" name="Text Placeholder 8"/>
          <p:cNvSpPr>
            <a:spLocks noGrp="1"/>
          </p:cNvSpPr>
          <p:nvPr>
            <p:ph type="body" idx="1"/>
          </p:nvPr>
        </p:nvSpPr>
        <p:spPr/>
        <p:txBody>
          <a:bodyPr/>
          <a:lstStyle/>
          <a:p>
            <a:r>
              <a:rPr lang="en-GB"/>
              <a:t>Specifications and Design Guidelines</a:t>
            </a:r>
            <a:endParaRPr lang="en-US"/>
          </a:p>
        </p:txBody>
      </p:sp>
      <p:sp>
        <p:nvSpPr>
          <p:cNvPr id="5" name="Slide Number Placeholder 4"/>
          <p:cNvSpPr>
            <a:spLocks noGrp="1"/>
          </p:cNvSpPr>
          <p:nvPr>
            <p:ph type="sldNum" sz="quarter" idx="10"/>
          </p:nvPr>
        </p:nvSpPr>
        <p:spPr/>
        <p:txBody>
          <a:bodyPr/>
          <a:lstStyle/>
          <a:p>
            <a:pPr>
              <a:defRPr/>
            </a:pPr>
            <a:fld id="{CD7D7421-6D61-4496-AE76-87CC5079F231}" type="slidenum">
              <a:rPr lang="de-DE" smtClean="0"/>
              <a:pPr>
                <a:defRPr/>
              </a:pPr>
              <a:t>83</a:t>
            </a:fld>
            <a:endParaRPr lang="de-DE"/>
          </a:p>
        </p:txBody>
      </p:sp>
    </p:spTree>
    <p:extLst>
      <p:ext uri="{BB962C8B-B14F-4D97-AF65-F5344CB8AC3E}">
        <p14:creationId xmlns:p14="http://schemas.microsoft.com/office/powerpoint/2010/main" val="1102664587"/>
      </p:ext>
    </p:extLst>
  </p:cSld>
  <p:clrMapOvr>
    <a:masterClrMapping/>
  </p:clrMapOvr>
  <p:transition spd="slow">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DE"/>
              <a:t>Study Results - </a:t>
            </a:r>
            <a:r>
              <a:rPr lang="de-DE" smtClean="0"/>
              <a:t>9. Specification and Design Guidelines</a:t>
            </a:r>
            <a:br>
              <a:rPr lang="de-DE" smtClean="0"/>
            </a:br>
            <a:r>
              <a:rPr lang="de-DE" smtClean="0"/>
              <a:t>- Design Stages</a:t>
            </a:r>
            <a:endParaRPr lang="en-US"/>
          </a:p>
        </p:txBody>
      </p:sp>
      <p:sp>
        <p:nvSpPr>
          <p:cNvPr id="6" name="Content Placeholder 5"/>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F684D0-072E-4950-B61A-7506A7A15EB8}" type="slidenum">
              <a:rPr lang="de-DE" smtClean="0"/>
              <a:pPr>
                <a:defRPr/>
              </a:pPr>
              <a:t>84</a:t>
            </a:fld>
            <a:endParaRPr lang="de-DE"/>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464280675"/>
              </p:ext>
            </p:extLst>
          </p:nvPr>
        </p:nvGraphicFramePr>
        <p:xfrm>
          <a:off x="3749078" y="1196690"/>
          <a:ext cx="4113120" cy="5431930"/>
        </p:xfrm>
        <a:graphic>
          <a:graphicData uri="http://schemas.openxmlformats.org/presentationml/2006/ole">
            <mc:AlternateContent xmlns:mc="http://schemas.openxmlformats.org/markup-compatibility/2006">
              <mc:Choice xmlns:v="urn:schemas-microsoft-com:vml" Requires="v">
                <p:oleObj spid="_x0000_s36940" name="Visio" r:id="rId3" imgW="7240891" imgH="9574719" progId="Visio.Drawing.11">
                  <p:embed/>
                </p:oleObj>
              </mc:Choice>
              <mc:Fallback>
                <p:oleObj name="Visio" r:id="rId3" imgW="7240891" imgH="9574719" progId="Visio.Drawing.11">
                  <p:embed/>
                  <p:pic>
                    <p:nvPicPr>
                      <p:cNvPr id="0" name="Object 1"/>
                      <p:cNvPicPr>
                        <a:picLocks noChangeAspect="1" noChangeArrowheads="1"/>
                      </p:cNvPicPr>
                      <p:nvPr/>
                    </p:nvPicPr>
                    <p:blipFill>
                      <a:blip r:embed="rId4"/>
                      <a:srcRect/>
                      <a:stretch>
                        <a:fillRect/>
                      </a:stretch>
                    </p:blipFill>
                    <p:spPr bwMode="auto">
                      <a:xfrm>
                        <a:off x="3749078" y="1196690"/>
                        <a:ext cx="4113120" cy="5431930"/>
                      </a:xfrm>
                      <a:prstGeom prst="rect">
                        <a:avLst/>
                      </a:prstGeom>
                      <a:noFill/>
                    </p:spPr>
                  </p:pic>
                </p:oleObj>
              </mc:Fallback>
            </mc:AlternateContent>
          </a:graphicData>
        </a:graphic>
      </p:graphicFrame>
    </p:spTree>
    <p:extLst>
      <p:ext uri="{BB962C8B-B14F-4D97-AF65-F5344CB8AC3E}">
        <p14:creationId xmlns:p14="http://schemas.microsoft.com/office/powerpoint/2010/main" val="3669957504"/>
      </p:ext>
    </p:extLst>
  </p:cSld>
  <p:clrMapOvr>
    <a:masterClrMapping/>
  </p:clrMapOvr>
  <p:transition spd="slow">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- 9. Specification and Design Guidelines</a:t>
            </a:r>
            <a:br>
              <a:rPr lang="de-DE"/>
            </a:br>
            <a:r>
              <a:rPr lang="de-DE"/>
              <a:t>- Stage </a:t>
            </a:r>
            <a:r>
              <a:rPr lang="de-DE" smtClean="0"/>
              <a:t>1 - Operational Analysis</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85</a:t>
            </a:fld>
            <a:endParaRPr lang="de-D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133235619"/>
              </p:ext>
            </p:extLst>
          </p:nvPr>
        </p:nvGraphicFramePr>
        <p:xfrm>
          <a:off x="-64987" y="2348850"/>
          <a:ext cx="3286125" cy="2209800"/>
        </p:xfrm>
        <a:graphic>
          <a:graphicData uri="http://schemas.openxmlformats.org/presentationml/2006/ole">
            <mc:AlternateContent xmlns:mc="http://schemas.openxmlformats.org/markup-compatibility/2006">
              <mc:Choice xmlns:v="urn:schemas-microsoft-com:vml" Requires="v">
                <p:oleObj spid="_x0000_s37967" name="Visio" r:id="rId3" imgW="3286696" imgH="2206942" progId="Visio.Drawing.11">
                  <p:embed/>
                </p:oleObj>
              </mc:Choice>
              <mc:Fallback>
                <p:oleObj name="Visio" r:id="rId3" imgW="3286696" imgH="2206942"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87" y="2348850"/>
                        <a:ext cx="3286125" cy="220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7" descr="OV5 - Level 3 - Crewstation - Plan Route Position.jpg"/>
          <p:cNvPicPr/>
          <p:nvPr/>
        </p:nvPicPr>
        <p:blipFill>
          <a:blip r:embed="rId5">
            <a:extLst>
              <a:ext uri="{28A0092B-C50C-407E-A947-70E740481C1C}">
                <a14:useLocalDpi xmlns:a14="http://schemas.microsoft.com/office/drawing/2010/main" val="0"/>
              </a:ext>
            </a:extLst>
          </a:blip>
          <a:srcRect/>
          <a:stretch>
            <a:fillRect/>
          </a:stretch>
        </p:blipFill>
        <p:spPr bwMode="auto">
          <a:xfrm>
            <a:off x="3221138" y="2060810"/>
            <a:ext cx="5943600" cy="3857625"/>
          </a:xfrm>
          <a:prstGeom prst="rect">
            <a:avLst/>
          </a:prstGeom>
          <a:noFill/>
          <a:ln>
            <a:noFill/>
          </a:ln>
        </p:spPr>
      </p:pic>
    </p:spTree>
    <p:extLst>
      <p:ext uri="{BB962C8B-B14F-4D97-AF65-F5344CB8AC3E}">
        <p14:creationId xmlns:p14="http://schemas.microsoft.com/office/powerpoint/2010/main" val="3614241042"/>
      </p:ext>
    </p:extLst>
  </p:cSld>
  <p:clrMapOvr>
    <a:masterClrMapping/>
  </p:clrMapOvr>
  <p:transition spd="slow">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- 9. Specification and Design Guidelines</a:t>
            </a:r>
            <a:br>
              <a:rPr lang="de-DE"/>
            </a:br>
            <a:r>
              <a:rPr lang="de-DE"/>
              <a:t>- Stage 2 </a:t>
            </a:r>
            <a:r>
              <a:rPr lang="de-DE" smtClean="0"/>
              <a:t>- Operational Task to System Capability Mapping</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86</a:t>
            </a:fld>
            <a:endParaRPr lang="de-DE"/>
          </a:p>
        </p:txBody>
      </p:sp>
      <p:pic>
        <p:nvPicPr>
          <p:cNvPr id="5" name="Picture 4" descr="SNAGHTML1b2064a"/>
          <p:cNvPicPr/>
          <p:nvPr/>
        </p:nvPicPr>
        <p:blipFill>
          <a:blip r:embed="rId2">
            <a:extLst>
              <a:ext uri="{28A0092B-C50C-407E-A947-70E740481C1C}">
                <a14:useLocalDpi xmlns:a14="http://schemas.microsoft.com/office/drawing/2010/main" val="0"/>
              </a:ext>
            </a:extLst>
          </a:blip>
          <a:srcRect/>
          <a:stretch>
            <a:fillRect/>
          </a:stretch>
        </p:blipFill>
        <p:spPr bwMode="auto">
          <a:xfrm>
            <a:off x="560705" y="1533524"/>
            <a:ext cx="8022590" cy="5322570"/>
          </a:xfrm>
          <a:prstGeom prst="rect">
            <a:avLst/>
          </a:prstGeom>
          <a:noFill/>
          <a:ln>
            <a:noFill/>
          </a:ln>
        </p:spPr>
      </p:pic>
    </p:spTree>
    <p:extLst>
      <p:ext uri="{BB962C8B-B14F-4D97-AF65-F5344CB8AC3E}">
        <p14:creationId xmlns:p14="http://schemas.microsoft.com/office/powerpoint/2010/main" val="2130471623"/>
      </p:ext>
    </p:extLst>
  </p:cSld>
  <p:clrMapOvr>
    <a:masterClrMapping/>
  </p:clrMapOvr>
  <p:transition spd="slow">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- 9. Specification and Design Guidelines</a:t>
            </a:r>
            <a:br>
              <a:rPr lang="de-DE"/>
            </a:br>
            <a:r>
              <a:rPr lang="de-DE"/>
              <a:t>- Stage 2 - </a:t>
            </a:r>
            <a:r>
              <a:rPr lang="de-DE" smtClean="0"/>
              <a:t>Capability / Equipment Mapping</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87</a:t>
            </a:fld>
            <a:endParaRPr lang="de-DE"/>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927417" y="1628750"/>
            <a:ext cx="6885033" cy="5063735"/>
          </a:xfrm>
          <a:prstGeom prst="rect">
            <a:avLst/>
          </a:prstGeom>
          <a:noFill/>
          <a:ln>
            <a:noFill/>
          </a:ln>
        </p:spPr>
      </p:pic>
    </p:spTree>
    <p:extLst>
      <p:ext uri="{BB962C8B-B14F-4D97-AF65-F5344CB8AC3E}">
        <p14:creationId xmlns:p14="http://schemas.microsoft.com/office/powerpoint/2010/main" val="3875338484"/>
      </p:ext>
    </p:extLst>
  </p:cSld>
  <p:clrMapOvr>
    <a:masterClrMapping/>
  </p:clrMapOvr>
  <p:transition spd="slow">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- 9. Specification and Design Guidelines</a:t>
            </a:r>
            <a:br>
              <a:rPr lang="de-DE"/>
            </a:br>
            <a:r>
              <a:rPr lang="de-DE"/>
              <a:t>- Stage 2 </a:t>
            </a:r>
            <a:r>
              <a:rPr lang="de-DE" smtClean="0"/>
              <a:t>- </a:t>
            </a:r>
            <a:r>
              <a:rPr lang="de-DE"/>
              <a:t>Identify System Parametric Constraints</a:t>
            </a:r>
            <a:endParaRPr lang="en-US"/>
          </a:p>
        </p:txBody>
      </p:sp>
      <p:sp>
        <p:nvSpPr>
          <p:cNvPr id="3" name="Content Placeholder 2"/>
          <p:cNvSpPr>
            <a:spLocks noGrp="1"/>
          </p:cNvSpPr>
          <p:nvPr>
            <p:ph sz="half" idx="1"/>
          </p:nvPr>
        </p:nvSpPr>
        <p:spPr/>
        <p:txBody>
          <a:bodyPr>
            <a:normAutofit fontScale="92500" lnSpcReduction="20000"/>
          </a:bodyPr>
          <a:lstStyle/>
          <a:p>
            <a:pPr lvl="1"/>
            <a:r>
              <a:rPr lang="de-DE"/>
              <a:t>Closed loop subsystems </a:t>
            </a:r>
            <a:endParaRPr lang="en-US"/>
          </a:p>
          <a:p>
            <a:pPr lvl="2"/>
            <a:r>
              <a:rPr lang="de-DE"/>
              <a:t>Identification of targets</a:t>
            </a:r>
            <a:endParaRPr lang="en-US"/>
          </a:p>
          <a:p>
            <a:pPr lvl="2"/>
            <a:r>
              <a:rPr lang="en-US"/>
              <a:t>Hard Timeline tracking between sub-systems</a:t>
            </a:r>
          </a:p>
          <a:p>
            <a:pPr lvl="1"/>
            <a:r>
              <a:rPr lang="de-DE"/>
              <a:t>Security levels </a:t>
            </a:r>
            <a:endParaRPr lang="en-US"/>
          </a:p>
          <a:p>
            <a:pPr lvl="2"/>
            <a:r>
              <a:rPr lang="de-DE"/>
              <a:t>Security by physical separation</a:t>
            </a:r>
            <a:endParaRPr lang="en-US"/>
          </a:p>
          <a:p>
            <a:pPr lvl="2"/>
            <a:r>
              <a:rPr lang="de-DE"/>
              <a:t>Integrated multilevel security buses</a:t>
            </a:r>
            <a:endParaRPr lang="en-US"/>
          </a:p>
          <a:p>
            <a:pPr lvl="3"/>
            <a:r>
              <a:rPr lang="de-DE"/>
              <a:t>Security by encryption - Encrypted bus</a:t>
            </a:r>
            <a:endParaRPr lang="en-US"/>
          </a:p>
          <a:p>
            <a:pPr lvl="3"/>
            <a:r>
              <a:rPr lang="de-DE"/>
              <a:t>Security by encryption - Encrypted data</a:t>
            </a:r>
            <a:endParaRPr lang="en-US"/>
          </a:p>
          <a:p>
            <a:pPr lvl="1"/>
            <a:r>
              <a:rPr lang="de-DE"/>
              <a:t>Logical buses </a:t>
            </a:r>
            <a:endParaRPr lang="en-US"/>
          </a:p>
          <a:p>
            <a:pPr lvl="2"/>
            <a:r>
              <a:rPr lang="de-DE"/>
              <a:t>Video &amp; Voice</a:t>
            </a:r>
            <a:endParaRPr lang="en-US"/>
          </a:p>
          <a:p>
            <a:pPr lvl="2"/>
            <a:r>
              <a:rPr lang="de-DE"/>
              <a:t>Status &amp; Control</a:t>
            </a:r>
            <a:endParaRPr lang="en-US"/>
          </a:p>
          <a:p>
            <a:pPr lvl="2"/>
            <a:r>
              <a:rPr lang="de-DE"/>
              <a:t>Secure Data</a:t>
            </a:r>
            <a:endParaRPr lang="en-US"/>
          </a:p>
          <a:p>
            <a:pPr lvl="2"/>
            <a:r>
              <a:rPr lang="de-DE"/>
              <a:t>Safety Critical </a:t>
            </a:r>
            <a:r>
              <a:rPr lang="de-DE" smtClean="0"/>
              <a:t>Data</a:t>
            </a:r>
            <a:endParaRPr lang="en-US"/>
          </a:p>
        </p:txBody>
      </p:sp>
      <p:sp>
        <p:nvSpPr>
          <p:cNvPr id="5" name="Content Placeholder 4"/>
          <p:cNvSpPr>
            <a:spLocks noGrp="1"/>
          </p:cNvSpPr>
          <p:nvPr>
            <p:ph sz="half" idx="2"/>
          </p:nvPr>
        </p:nvSpPr>
        <p:spPr/>
        <p:txBody>
          <a:bodyPr>
            <a:normAutofit fontScale="92500" lnSpcReduction="20000"/>
          </a:bodyPr>
          <a:lstStyle/>
          <a:p>
            <a:pPr lvl="1"/>
            <a:r>
              <a:rPr lang="de-DE"/>
              <a:t>Realtime performance</a:t>
            </a:r>
            <a:endParaRPr lang="en-US"/>
          </a:p>
          <a:p>
            <a:pPr lvl="2"/>
            <a:r>
              <a:rPr lang="en-US"/>
              <a:t>Maximum latency in network message delivery</a:t>
            </a:r>
          </a:p>
          <a:p>
            <a:pPr lvl="2"/>
            <a:r>
              <a:rPr lang="de-DE"/>
              <a:t>Video streaming</a:t>
            </a:r>
            <a:endParaRPr lang="en-US"/>
          </a:p>
          <a:p>
            <a:pPr lvl="1"/>
            <a:r>
              <a:rPr lang="de-DE"/>
              <a:t>Network bandwidth</a:t>
            </a:r>
            <a:endParaRPr lang="en-US"/>
          </a:p>
          <a:p>
            <a:pPr lvl="2"/>
            <a:r>
              <a:rPr lang="de-DE"/>
              <a:t>Video Format</a:t>
            </a:r>
            <a:endParaRPr lang="en-US"/>
          </a:p>
          <a:p>
            <a:pPr lvl="2"/>
            <a:r>
              <a:rPr lang="de-DE"/>
              <a:t>Video channels</a:t>
            </a:r>
            <a:endParaRPr lang="en-US"/>
          </a:p>
          <a:p>
            <a:pPr lvl="2"/>
            <a:r>
              <a:rPr lang="de-DE"/>
              <a:t>Data Throughput</a:t>
            </a:r>
            <a:endParaRPr lang="en-US"/>
          </a:p>
          <a:p>
            <a:pPr lvl="1"/>
            <a:r>
              <a:rPr lang="de-DE"/>
              <a:t>Network Infrastructure</a:t>
            </a:r>
            <a:endParaRPr lang="en-US"/>
          </a:p>
          <a:p>
            <a:pPr lvl="2"/>
            <a:r>
              <a:rPr lang="de-DE"/>
              <a:t>Network partitions (physical/logical)</a:t>
            </a:r>
            <a:endParaRPr lang="en-US"/>
          </a:p>
          <a:p>
            <a:pPr lvl="2"/>
            <a:r>
              <a:rPr lang="de-DE"/>
              <a:t>Network gateways (internal/external)</a:t>
            </a:r>
            <a:endParaRPr lang="en-US"/>
          </a:p>
          <a:p>
            <a:pPr lvl="1"/>
            <a:r>
              <a:rPr lang="de-DE"/>
              <a:t>Power infrastructure</a:t>
            </a:r>
            <a:endParaRPr lang="en-US"/>
          </a:p>
          <a:p>
            <a:pPr lvl="2"/>
            <a:r>
              <a:rPr lang="de-DE"/>
              <a:t>Distributed power</a:t>
            </a:r>
            <a:endParaRPr lang="en-US"/>
          </a:p>
          <a:p>
            <a:pPr lvl="2"/>
            <a:r>
              <a:rPr lang="de-DE"/>
              <a:t>Multiple power buses</a:t>
            </a:r>
            <a:endParaRPr lang="en-US"/>
          </a:p>
          <a:p>
            <a:pPr lvl="2"/>
            <a:r>
              <a:rPr lang="de-DE"/>
              <a:t>Different voltage supplies</a:t>
            </a:r>
            <a:endParaRPr lang="en-US"/>
          </a:p>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88</a:t>
            </a:fld>
            <a:endParaRPr lang="de-DE"/>
          </a:p>
        </p:txBody>
      </p:sp>
    </p:spTree>
    <p:extLst>
      <p:ext uri="{BB962C8B-B14F-4D97-AF65-F5344CB8AC3E}">
        <p14:creationId xmlns:p14="http://schemas.microsoft.com/office/powerpoint/2010/main" val="1057465370"/>
      </p:ext>
    </p:extLst>
  </p:cSld>
  <p:clrMapOvr>
    <a:masterClrMapping/>
  </p:clrMapOvr>
  <p:transition spd="slow">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a:t>Study Results - 9. Specification and Design Guidelines</a:t>
            </a:r>
            <a:br>
              <a:rPr lang="de-DE"/>
            </a:br>
            <a:r>
              <a:rPr lang="de-DE"/>
              <a:t>- Stage </a:t>
            </a:r>
            <a:r>
              <a:rPr lang="de-DE" smtClean="0"/>
              <a:t>2 - </a:t>
            </a:r>
            <a:r>
              <a:rPr lang="de-DE"/>
              <a:t>Select Candidate Reference Architecture</a:t>
            </a:r>
            <a:endParaRPr lang="en-US"/>
          </a:p>
        </p:txBody>
      </p:sp>
      <p:sp>
        <p:nvSpPr>
          <p:cNvPr id="7" name="Content Placeholder 6"/>
          <p:cNvSpPr>
            <a:spLocks noGrp="1"/>
          </p:cNvSpPr>
          <p:nvPr>
            <p:ph idx="1"/>
          </p:nvPr>
        </p:nvSpPr>
        <p:spPr>
          <a:xfrm>
            <a:off x="593726" y="1697038"/>
            <a:ext cx="4410334" cy="4972050"/>
          </a:xfrm>
        </p:spPr>
        <p:txBody>
          <a:bodyPr/>
          <a:lstStyle/>
          <a:p>
            <a:pPr lvl="1"/>
            <a:endParaRPr lang="en-US" smtClean="0"/>
          </a:p>
          <a:p>
            <a:pPr lvl="1"/>
            <a:r>
              <a:rPr lang="en-US" smtClean="0"/>
              <a:t>Number </a:t>
            </a:r>
            <a:r>
              <a:rPr lang="en-US"/>
              <a:t>and type of logical data buses</a:t>
            </a:r>
          </a:p>
          <a:p>
            <a:pPr lvl="1"/>
            <a:r>
              <a:rPr lang="en-US"/>
              <a:t>Number and type of power buses </a:t>
            </a:r>
          </a:p>
          <a:p>
            <a:pPr lvl="1"/>
            <a:r>
              <a:rPr lang="de-DE"/>
              <a:t>Approach to safety</a:t>
            </a:r>
            <a:endParaRPr lang="en-US"/>
          </a:p>
          <a:p>
            <a:pPr lvl="1"/>
            <a:r>
              <a:rPr lang="de-DE"/>
              <a:t>Approach to security </a:t>
            </a:r>
            <a:endParaRPr lang="en-US"/>
          </a:p>
          <a:p>
            <a:pPr lvl="1"/>
            <a:r>
              <a:rPr lang="en-US"/>
              <a:t>Containment of any Real-time Performance</a:t>
            </a:r>
          </a:p>
          <a:p>
            <a:pPr lvl="1"/>
            <a:r>
              <a:rPr lang="de-DE"/>
              <a:t>Understanding the Network infrastructure needs</a:t>
            </a:r>
            <a:endParaRPr lang="en-US"/>
          </a:p>
          <a:p>
            <a:pPr lvl="2"/>
            <a:r>
              <a:rPr lang="de-DE"/>
              <a:t>Number of nodes/ports</a:t>
            </a:r>
            <a:endParaRPr lang="en-US"/>
          </a:p>
          <a:p>
            <a:pPr lvl="2"/>
            <a:r>
              <a:rPr lang="de-DE"/>
              <a:t>Gateway interfaces</a:t>
            </a:r>
            <a:endParaRPr lang="en-US"/>
          </a:p>
          <a:p>
            <a:pPr lvl="2"/>
            <a:r>
              <a:rPr lang="de-DE"/>
              <a:t>Data throughput</a:t>
            </a:r>
            <a:endParaRPr lang="en-US"/>
          </a:p>
          <a:p>
            <a:pPr lvl="2"/>
            <a:r>
              <a:rPr lang="de-DE" smtClean="0"/>
              <a:t>Protocols</a:t>
            </a:r>
            <a:endParaRPr lang="en-US"/>
          </a:p>
        </p:txBody>
      </p:sp>
      <p:sp>
        <p:nvSpPr>
          <p:cNvPr id="5" name="Slide Number Placeholder 4"/>
          <p:cNvSpPr>
            <a:spLocks noGrp="1"/>
          </p:cNvSpPr>
          <p:nvPr>
            <p:ph type="sldNum" sz="quarter" idx="10"/>
          </p:nvPr>
        </p:nvSpPr>
        <p:spPr/>
        <p:txBody>
          <a:bodyPr/>
          <a:lstStyle/>
          <a:p>
            <a:pPr>
              <a:defRPr/>
            </a:pPr>
            <a:fld id="{CD7D7421-6D61-4496-AE76-87CC5079F231}" type="slidenum">
              <a:rPr lang="de-DE" smtClean="0"/>
              <a:pPr>
                <a:defRPr/>
              </a:pPr>
              <a:t>89</a:t>
            </a:fld>
            <a:endParaRPr lang="de-DE"/>
          </a:p>
        </p:txBody>
      </p:sp>
      <p:pic>
        <p:nvPicPr>
          <p:cNvPr id="8" name="Picture 7"/>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83933" y="3573020"/>
            <a:ext cx="4674850" cy="2902445"/>
          </a:xfrm>
          <a:prstGeom prst="rect">
            <a:avLst/>
          </a:prstGeom>
          <a:noFill/>
          <a:ln>
            <a:noFill/>
          </a:ln>
        </p:spPr>
      </p:pic>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1607941296"/>
              </p:ext>
            </p:extLst>
          </p:nvPr>
        </p:nvGraphicFramePr>
        <p:xfrm>
          <a:off x="5174172" y="1484730"/>
          <a:ext cx="3842109" cy="1944270"/>
        </p:xfrm>
        <a:graphic>
          <a:graphicData uri="http://schemas.openxmlformats.org/presentationml/2006/ole">
            <mc:AlternateContent xmlns:mc="http://schemas.openxmlformats.org/markup-compatibility/2006">
              <mc:Choice xmlns:v="urn:schemas-microsoft-com:vml" Requires="v">
                <p:oleObj spid="_x0000_s38989" name="Visio" r:id="rId4" imgW="12454575" imgH="6331602" progId="Visio.Drawing.11">
                  <p:embed/>
                </p:oleObj>
              </mc:Choice>
              <mc:Fallback>
                <p:oleObj name="Visio" r:id="rId4" imgW="12454575" imgH="6331602" progId="Visio.Drawing.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4172" y="1484730"/>
                        <a:ext cx="3842109" cy="1944270"/>
                      </a:xfrm>
                      <a:prstGeom prst="rect">
                        <a:avLst/>
                      </a:prstGeom>
                      <a:noFill/>
                    </p:spPr>
                  </p:pic>
                </p:oleObj>
              </mc:Fallback>
            </mc:AlternateContent>
          </a:graphicData>
        </a:graphic>
      </p:graphicFrame>
    </p:spTree>
    <p:extLst>
      <p:ext uri="{BB962C8B-B14F-4D97-AF65-F5344CB8AC3E}">
        <p14:creationId xmlns:p14="http://schemas.microsoft.com/office/powerpoint/2010/main" val="769129921"/>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6"/>
          <p:cNvSpPr txBox="1">
            <a:spLocks noGrp="1" noChangeArrowheads="1"/>
          </p:cNvSpPr>
          <p:nvPr/>
        </p:nvSpPr>
        <p:spPr bwMode="auto">
          <a:xfrm>
            <a:off x="6840538" y="6670675"/>
            <a:ext cx="2133600" cy="144463"/>
          </a:xfrm>
          <a:prstGeom prst="rect">
            <a:avLst/>
          </a:prstGeom>
          <a:noFill/>
          <a:ln w="9525">
            <a:noFill/>
            <a:miter lim="800000"/>
            <a:headEnd/>
            <a:tailEnd/>
          </a:ln>
        </p:spPr>
        <p:txBody>
          <a:bodyPr/>
          <a:lstStyle/>
          <a:p>
            <a:pPr algn="r"/>
            <a:fld id="{062475C7-CA08-4748-A6A0-16F8E1E26894}" type="slidenum">
              <a:rPr lang="de-DE" sz="800" b="0">
                <a:solidFill>
                  <a:schemeClr val="bg1"/>
                </a:solidFill>
              </a:rPr>
              <a:pPr algn="r"/>
              <a:t>9</a:t>
            </a:fld>
            <a:endParaRPr lang="de-DE" sz="800" b="0">
              <a:solidFill>
                <a:schemeClr val="bg1"/>
              </a:solidFill>
            </a:endParaRPr>
          </a:p>
        </p:txBody>
      </p:sp>
      <p:sp>
        <p:nvSpPr>
          <p:cNvPr id="2" name="Titel 1"/>
          <p:cNvSpPr>
            <a:spLocks noGrp="1"/>
          </p:cNvSpPr>
          <p:nvPr>
            <p:ph type="title"/>
          </p:nvPr>
        </p:nvSpPr>
        <p:spPr/>
        <p:txBody>
          <a:bodyPr/>
          <a:lstStyle/>
          <a:p>
            <a:r>
              <a:rPr lang="de-DE" smtClean="0"/>
              <a:t>General</a:t>
            </a:r>
            <a:br>
              <a:rPr lang="de-DE" smtClean="0"/>
            </a:br>
            <a:r>
              <a:rPr lang="de-DE" smtClean="0"/>
              <a:t>- Project </a:t>
            </a:r>
            <a:r>
              <a:rPr lang="de-DE"/>
              <a:t>Facts</a:t>
            </a:r>
          </a:p>
        </p:txBody>
      </p:sp>
      <p:sp>
        <p:nvSpPr>
          <p:cNvPr id="3" name="Inhaltsplatzhalter 2"/>
          <p:cNvSpPr>
            <a:spLocks noGrp="1"/>
          </p:cNvSpPr>
          <p:nvPr>
            <p:ph sz="half" idx="1"/>
          </p:nvPr>
        </p:nvSpPr>
        <p:spPr>
          <a:xfrm>
            <a:off x="539441" y="1697037"/>
            <a:ext cx="3528490" cy="4973637"/>
          </a:xfrm>
        </p:spPr>
        <p:txBody>
          <a:bodyPr>
            <a:normAutofit fontScale="70000" lnSpcReduction="20000"/>
          </a:bodyPr>
          <a:lstStyle/>
          <a:p>
            <a:r>
              <a:rPr lang="en-GB" smtClean="0"/>
              <a:t>Contracting</a:t>
            </a:r>
          </a:p>
          <a:p>
            <a:pPr lvl="1"/>
            <a:r>
              <a:rPr lang="en-GB" smtClean="0"/>
              <a:t>Contracting Agency</a:t>
            </a:r>
          </a:p>
          <a:p>
            <a:pPr lvl="2"/>
            <a:r>
              <a:rPr lang="en-GB" smtClean="0"/>
              <a:t>European </a:t>
            </a:r>
            <a:r>
              <a:rPr lang="en-GB"/>
              <a:t>Defence Agency (EDA)</a:t>
            </a:r>
          </a:p>
          <a:p>
            <a:pPr lvl="1"/>
            <a:endParaRPr lang="de-DE" smtClean="0"/>
          </a:p>
          <a:p>
            <a:pPr lvl="1"/>
            <a:r>
              <a:rPr lang="de-DE" smtClean="0"/>
              <a:t>Contract Number</a:t>
            </a:r>
          </a:p>
          <a:p>
            <a:pPr lvl="2"/>
            <a:r>
              <a:rPr lang="en-GB" smtClean="0"/>
              <a:t>12.R&amp;T.OP.336</a:t>
            </a:r>
          </a:p>
          <a:p>
            <a:pPr lvl="1"/>
            <a:endParaRPr lang="en-GB" smtClean="0"/>
          </a:p>
          <a:p>
            <a:pPr lvl="1"/>
            <a:r>
              <a:rPr lang="en-GB" smtClean="0"/>
              <a:t>Project Duration</a:t>
            </a:r>
          </a:p>
          <a:p>
            <a:pPr lvl="2"/>
            <a:r>
              <a:rPr lang="en-GB" smtClean="0"/>
              <a:t>1 </a:t>
            </a:r>
            <a:r>
              <a:rPr lang="en-GB"/>
              <a:t>Feb. 2013 - 31 Jan. 2014</a:t>
            </a:r>
          </a:p>
          <a:p>
            <a:pPr lvl="1"/>
            <a:endParaRPr lang="en-GB" smtClean="0"/>
          </a:p>
          <a:p>
            <a:pPr lvl="1"/>
            <a:r>
              <a:rPr lang="en-GB" smtClean="0"/>
              <a:t>Budget</a:t>
            </a:r>
          </a:p>
          <a:p>
            <a:pPr lvl="2"/>
            <a:r>
              <a:rPr lang="en-US" smtClean="0"/>
              <a:t>Total: 345K</a:t>
            </a:r>
            <a:r>
              <a:rPr lang="en-US"/>
              <a:t>€</a:t>
            </a:r>
            <a:endParaRPr lang="en-GB" smtClean="0"/>
          </a:p>
          <a:p>
            <a:pPr lvl="1"/>
            <a:endParaRPr lang="en-GB" smtClean="0"/>
          </a:p>
          <a:p>
            <a:pPr lvl="1"/>
            <a:r>
              <a:rPr lang="en-GB" smtClean="0"/>
              <a:t>Contact</a:t>
            </a:r>
          </a:p>
          <a:p>
            <a:pPr lvl="2"/>
            <a:r>
              <a:rPr lang="en-GB" smtClean="0"/>
              <a:t>Dr</a:t>
            </a:r>
            <a:r>
              <a:rPr lang="en-GB"/>
              <a:t>. Norbert </a:t>
            </a:r>
            <a:r>
              <a:rPr lang="en-GB" smtClean="0"/>
              <a:t>Härle </a:t>
            </a:r>
            <a:br>
              <a:rPr lang="en-GB" smtClean="0"/>
            </a:br>
            <a:r>
              <a:rPr lang="en-GB" smtClean="0"/>
              <a:t>(Norbert.Haerle@Rheinmetall.com)</a:t>
            </a:r>
            <a:endParaRPr lang="en-GB"/>
          </a:p>
        </p:txBody>
      </p:sp>
      <p:sp>
        <p:nvSpPr>
          <p:cNvPr id="5" name="Content Placeholder 4"/>
          <p:cNvSpPr>
            <a:spLocks noGrp="1"/>
          </p:cNvSpPr>
          <p:nvPr>
            <p:ph sz="half" idx="2"/>
          </p:nvPr>
        </p:nvSpPr>
        <p:spPr>
          <a:xfrm>
            <a:off x="4464051" y="1556740"/>
            <a:ext cx="4510087" cy="5113934"/>
          </a:xfrm>
        </p:spPr>
        <p:txBody>
          <a:bodyPr>
            <a:normAutofit fontScale="70000" lnSpcReduction="20000"/>
          </a:bodyPr>
          <a:lstStyle/>
          <a:p>
            <a:r>
              <a:rPr lang="en-GB"/>
              <a:t>Partners and Experts Involved:</a:t>
            </a:r>
          </a:p>
          <a:p>
            <a:pPr lvl="1"/>
            <a:r>
              <a:rPr lang="en-GB"/>
              <a:t>Fraunhofer-Institut für Kommunikation, Informationsverarbeitung und Ergonomie FKIE (Germany)</a:t>
            </a:r>
          </a:p>
          <a:p>
            <a:pPr lvl="2"/>
            <a:r>
              <a:rPr lang="en-GB" smtClean="0"/>
              <a:t>Daniel </a:t>
            </a:r>
            <a:r>
              <a:rPr lang="en-GB"/>
              <a:t>Ota</a:t>
            </a:r>
          </a:p>
          <a:p>
            <a:pPr lvl="2"/>
            <a:r>
              <a:rPr lang="en-GB" smtClean="0"/>
              <a:t>Ralph </a:t>
            </a:r>
            <a:r>
              <a:rPr lang="en-GB"/>
              <a:t>Erdt</a:t>
            </a:r>
          </a:p>
          <a:p>
            <a:pPr lvl="1"/>
            <a:r>
              <a:rPr lang="en-GB"/>
              <a:t>Rheinmetall Defence Electronics (Germany)</a:t>
            </a:r>
          </a:p>
          <a:p>
            <a:pPr lvl="2"/>
            <a:r>
              <a:rPr lang="en-GB" smtClean="0"/>
              <a:t>Dr</a:t>
            </a:r>
            <a:r>
              <a:rPr lang="en-GB"/>
              <a:t>. Norbert Härle</a:t>
            </a:r>
          </a:p>
          <a:p>
            <a:pPr lvl="2"/>
            <a:r>
              <a:rPr lang="en-GB" smtClean="0"/>
              <a:t>Dr</a:t>
            </a:r>
            <a:r>
              <a:rPr lang="en-GB"/>
              <a:t>. Oliver Prenzel</a:t>
            </a:r>
          </a:p>
          <a:p>
            <a:pPr lvl="1"/>
            <a:r>
              <a:rPr lang="en-GB"/>
              <a:t>Selex ES Limited (United Kingdom)</a:t>
            </a:r>
          </a:p>
          <a:p>
            <a:pPr lvl="2"/>
            <a:r>
              <a:rPr lang="en-GB" smtClean="0"/>
              <a:t>Guy </a:t>
            </a:r>
            <a:r>
              <a:rPr lang="en-GB"/>
              <a:t>Davies</a:t>
            </a:r>
          </a:p>
          <a:p>
            <a:pPr lvl="2"/>
            <a:r>
              <a:rPr lang="en-GB" smtClean="0"/>
              <a:t>Edouard </a:t>
            </a:r>
            <a:r>
              <a:rPr lang="en-GB"/>
              <a:t>John Louis Mouchel</a:t>
            </a:r>
          </a:p>
          <a:p>
            <a:pPr lvl="1"/>
            <a:r>
              <a:rPr lang="en-GB"/>
              <a:t>Thales Communications and Security (France)</a:t>
            </a:r>
          </a:p>
          <a:p>
            <a:pPr lvl="2"/>
            <a:r>
              <a:rPr lang="en-GB" smtClean="0"/>
              <a:t>Olivier </a:t>
            </a:r>
            <a:r>
              <a:rPr lang="en-GB"/>
              <a:t>Schmidt</a:t>
            </a:r>
          </a:p>
          <a:p>
            <a:pPr lvl="1"/>
            <a:r>
              <a:rPr lang="en-GB"/>
              <a:t>Thales Ltd. (United Kingdom)</a:t>
            </a:r>
          </a:p>
          <a:p>
            <a:pPr lvl="2"/>
            <a:r>
              <a:rPr lang="en-GB" smtClean="0"/>
              <a:t>David </a:t>
            </a:r>
            <a:r>
              <a:rPr lang="en-GB"/>
              <a:t>Kempton</a:t>
            </a:r>
          </a:p>
          <a:p>
            <a:pPr lvl="1"/>
            <a:r>
              <a:rPr lang="en-GB"/>
              <a:t>Thales SA</a:t>
            </a:r>
          </a:p>
          <a:p>
            <a:pPr lvl="2"/>
            <a:r>
              <a:rPr lang="en-GB" smtClean="0"/>
              <a:t>Benoit </a:t>
            </a:r>
            <a:r>
              <a:rPr lang="en-GB"/>
              <a:t>Senechal</a:t>
            </a:r>
          </a:p>
          <a:p>
            <a:pPr lvl="1"/>
            <a:r>
              <a:rPr lang="en-GB"/>
              <a:t>Vetronics Research Centre (United Kingdom)</a:t>
            </a:r>
          </a:p>
          <a:p>
            <a:pPr lvl="2"/>
            <a:r>
              <a:rPr lang="en-GB" smtClean="0"/>
              <a:t>Professor </a:t>
            </a:r>
            <a:r>
              <a:rPr lang="en-GB"/>
              <a:t>Elias Stipidis</a:t>
            </a:r>
          </a:p>
          <a:p>
            <a:pPr lvl="2"/>
            <a:r>
              <a:rPr lang="en-GB" smtClean="0"/>
              <a:t>Dr</a:t>
            </a:r>
            <a:r>
              <a:rPr lang="en-GB"/>
              <a:t>. George Valsamakis</a:t>
            </a:r>
          </a:p>
          <a:p>
            <a:pPr lvl="2"/>
            <a:r>
              <a:rPr lang="en-GB" smtClean="0"/>
              <a:t>Dr</a:t>
            </a:r>
            <a:r>
              <a:rPr lang="en-GB"/>
              <a:t>. Aditya </a:t>
            </a:r>
            <a:r>
              <a:rPr lang="en-GB" smtClean="0"/>
              <a:t>Deshpande</a:t>
            </a:r>
            <a:endParaRPr lang="en-GB"/>
          </a:p>
        </p:txBody>
      </p:sp>
    </p:spTree>
  </p:cSld>
  <p:clrMapOvr>
    <a:masterClrMapping/>
  </p:clrMapOvr>
  <p:transition spd="slow">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- 9. Specification and Design Guidelines</a:t>
            </a:r>
            <a:br>
              <a:rPr lang="de-DE"/>
            </a:br>
            <a:r>
              <a:rPr lang="de-DE"/>
              <a:t>- Stage 3 - Defining Target </a:t>
            </a:r>
            <a:r>
              <a:rPr lang="de-DE" smtClean="0"/>
              <a:t>Architecture</a:t>
            </a:r>
            <a:endParaRPr lang="en-US"/>
          </a:p>
        </p:txBody>
      </p:sp>
      <p:sp>
        <p:nvSpPr>
          <p:cNvPr id="3" name="Content Placeholder 2"/>
          <p:cNvSpPr>
            <a:spLocks noGrp="1"/>
          </p:cNvSpPr>
          <p:nvPr>
            <p:ph idx="1"/>
          </p:nvPr>
        </p:nvSpPr>
        <p:spPr>
          <a:xfrm>
            <a:off x="593726" y="1697038"/>
            <a:ext cx="4554354" cy="4972050"/>
          </a:xfrm>
        </p:spPr>
        <p:txBody>
          <a:bodyPr/>
          <a:lstStyle/>
          <a:p>
            <a:pPr lvl="1"/>
            <a:r>
              <a:rPr lang="de-DE" smtClean="0"/>
              <a:t>Logical Architecture</a:t>
            </a:r>
          </a:p>
          <a:p>
            <a:pPr lvl="2"/>
            <a:r>
              <a:rPr lang="de-DE" smtClean="0"/>
              <a:t>Component </a:t>
            </a:r>
            <a:r>
              <a:rPr lang="de-DE"/>
              <a:t>specifications</a:t>
            </a:r>
            <a:endParaRPr lang="en-US"/>
          </a:p>
          <a:p>
            <a:pPr lvl="2"/>
            <a:r>
              <a:rPr lang="de-DE"/>
              <a:t>Component interface specifications</a:t>
            </a:r>
            <a:endParaRPr lang="en-US"/>
          </a:p>
          <a:p>
            <a:pPr lvl="3"/>
            <a:r>
              <a:rPr lang="de-DE"/>
              <a:t>Including Data Models</a:t>
            </a:r>
            <a:endParaRPr lang="en-US"/>
          </a:p>
          <a:p>
            <a:pPr lvl="2"/>
            <a:r>
              <a:rPr lang="de-DE"/>
              <a:t>Component interactions</a:t>
            </a:r>
            <a:endParaRPr lang="en-US"/>
          </a:p>
          <a:p>
            <a:pPr lvl="2"/>
            <a:r>
              <a:rPr lang="de-DE"/>
              <a:t>Connection mechanisms and protocols</a:t>
            </a:r>
            <a:endParaRPr lang="en-US"/>
          </a:p>
          <a:p>
            <a:pPr lvl="2"/>
            <a:r>
              <a:rPr lang="de-DE"/>
              <a:t>Contextual </a:t>
            </a:r>
            <a:r>
              <a:rPr lang="de-DE" smtClean="0"/>
              <a:t>information/rational</a:t>
            </a:r>
          </a:p>
          <a:p>
            <a:pPr lvl="1"/>
            <a:r>
              <a:rPr lang="de-DE" smtClean="0"/>
              <a:t>Physical Architecture</a:t>
            </a:r>
          </a:p>
          <a:p>
            <a:pPr lvl="2"/>
            <a:r>
              <a:rPr lang="en-US" smtClean="0"/>
              <a:t>Where and how the components are deployed </a:t>
            </a:r>
          </a:p>
          <a:p>
            <a:pPr lvl="3"/>
            <a:r>
              <a:rPr lang="de-DE" smtClean="0"/>
              <a:t>On what hardware </a:t>
            </a:r>
            <a:endParaRPr lang="en-US" smtClean="0"/>
          </a:p>
          <a:p>
            <a:pPr lvl="2"/>
            <a:r>
              <a:rPr lang="de-DE" smtClean="0"/>
              <a:t>Network capabilities</a:t>
            </a:r>
            <a:endParaRPr lang="en-US" smtClean="0"/>
          </a:p>
          <a:p>
            <a:pPr lvl="3"/>
            <a:r>
              <a:rPr lang="de-DE" smtClean="0"/>
              <a:t>Bandwidth, physical types</a:t>
            </a:r>
            <a:endParaRPr lang="en-US" smtClean="0"/>
          </a:p>
          <a:p>
            <a:pPr lvl="2"/>
            <a:r>
              <a:rPr lang="de-DE" smtClean="0"/>
              <a:t>Processing specifications</a:t>
            </a:r>
            <a:endParaRPr lang="en-US" smtClean="0"/>
          </a:p>
          <a:p>
            <a:pPr lvl="3"/>
            <a:r>
              <a:rPr lang="en-US" smtClean="0"/>
              <a:t>CPU types, hypervisors, embedded, high performance, GPU’s</a:t>
            </a:r>
          </a:p>
          <a:p>
            <a:pPr lvl="2"/>
            <a:r>
              <a:rPr lang="de-DE" smtClean="0"/>
              <a:t>Hardware requirements</a:t>
            </a:r>
            <a:endParaRPr lang="en-US" smtClean="0"/>
          </a:p>
          <a:p>
            <a:pPr lvl="2"/>
            <a:r>
              <a:rPr lang="de-DE" smtClean="0"/>
              <a:t>Contextual information/rational</a:t>
            </a:r>
            <a:endParaRPr lang="en-US" smtClean="0"/>
          </a:p>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90</a:t>
            </a:fld>
            <a:endParaRPr lang="de-DE"/>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6887" y="4065262"/>
            <a:ext cx="4093504" cy="2447144"/>
          </a:xfrm>
          <a:prstGeom prst="rect">
            <a:avLst/>
          </a:prstGeom>
          <a:noFill/>
          <a:ln>
            <a:noFill/>
          </a:ln>
        </p:spPr>
      </p:pic>
      <p:graphicFrame>
        <p:nvGraphicFramePr>
          <p:cNvPr id="6" name="Object 5"/>
          <p:cNvGraphicFramePr>
            <a:graphicFrameLocks noChangeAspect="1"/>
          </p:cNvGraphicFramePr>
          <p:nvPr>
            <p:extLst>
              <p:ext uri="{D42A27DB-BD31-4B8C-83A1-F6EECF244321}">
                <p14:modId xmlns:p14="http://schemas.microsoft.com/office/powerpoint/2010/main" val="25574213"/>
              </p:ext>
            </p:extLst>
          </p:nvPr>
        </p:nvGraphicFramePr>
        <p:xfrm>
          <a:off x="5652149" y="908650"/>
          <a:ext cx="3145989" cy="2796435"/>
        </p:xfrm>
        <a:graphic>
          <a:graphicData uri="http://schemas.openxmlformats.org/presentationml/2006/ole">
            <mc:AlternateContent xmlns:mc="http://schemas.openxmlformats.org/markup-compatibility/2006">
              <mc:Choice xmlns:v="urn:schemas-microsoft-com:vml" Requires="v">
                <p:oleObj spid="_x0000_s54302" name="Visio" r:id="rId4" imgW="4351972" imgH="3880961" progId="Visio.Drawing.11">
                  <p:embed/>
                </p:oleObj>
              </mc:Choice>
              <mc:Fallback>
                <p:oleObj name="Visio" r:id="rId4" imgW="4351972" imgH="3880961"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49" y="908650"/>
                        <a:ext cx="3145989" cy="2796435"/>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946381903"/>
      </p:ext>
    </p:extLst>
  </p:cSld>
  <p:clrMapOvr>
    <a:masterClrMapping/>
  </p:clrMapOvr>
  <p:transition spd="slow">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- 9. Specification and Design Guidelines</a:t>
            </a:r>
            <a:br>
              <a:rPr lang="de-DE"/>
            </a:br>
            <a:r>
              <a:rPr lang="de-DE"/>
              <a:t>- Stage 3 - </a:t>
            </a:r>
            <a:r>
              <a:rPr lang="de-DE" smtClean="0"/>
              <a:t>DDS Domains within a complex system</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91</a:t>
            </a:fld>
            <a:endParaRPr lang="de-D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786491992"/>
              </p:ext>
            </p:extLst>
          </p:nvPr>
        </p:nvGraphicFramePr>
        <p:xfrm>
          <a:off x="611450" y="1700760"/>
          <a:ext cx="8123869" cy="4775850"/>
        </p:xfrm>
        <a:graphic>
          <a:graphicData uri="http://schemas.openxmlformats.org/presentationml/2006/ole">
            <mc:AlternateContent xmlns:mc="http://schemas.openxmlformats.org/markup-compatibility/2006">
              <mc:Choice xmlns:v="urn:schemas-microsoft-com:vml" Requires="v">
                <p:oleObj spid="_x0000_s60423" name="Visio" r:id="rId3" imgW="11554587" imgH="6808946" progId="Visio.Drawing.11">
                  <p:embed/>
                </p:oleObj>
              </mc:Choice>
              <mc:Fallback>
                <p:oleObj name="Visio" r:id="rId3" imgW="11554587" imgH="6808946"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450" y="1700760"/>
                        <a:ext cx="8123869" cy="4775850"/>
                      </a:xfrm>
                      <a:prstGeom prst="rect">
                        <a:avLst/>
                      </a:prstGeom>
                      <a:noFill/>
                    </p:spPr>
                  </p:pic>
                </p:oleObj>
              </mc:Fallback>
            </mc:AlternateContent>
          </a:graphicData>
        </a:graphic>
      </p:graphicFrame>
    </p:spTree>
    <p:extLst>
      <p:ext uri="{BB962C8B-B14F-4D97-AF65-F5344CB8AC3E}">
        <p14:creationId xmlns:p14="http://schemas.microsoft.com/office/powerpoint/2010/main" val="1524389533"/>
      </p:ext>
    </p:extLst>
  </p:cSld>
  <p:clrMapOvr>
    <a:masterClrMapping/>
  </p:clrMapOvr>
  <p:transition spd="slow">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- 9. Specification and Design Guidelines</a:t>
            </a:r>
            <a:br>
              <a:rPr lang="de-DE"/>
            </a:br>
            <a:r>
              <a:rPr lang="de-DE"/>
              <a:t>- LAVOSAR </a:t>
            </a:r>
            <a:r>
              <a:rPr lang="de-DE" smtClean="0"/>
              <a:t>App Store Approach</a:t>
            </a:r>
            <a:endParaRPr lang="en-US"/>
          </a:p>
        </p:txBody>
      </p:sp>
      <p:sp>
        <p:nvSpPr>
          <p:cNvPr id="6" name="Content Placeholder 5"/>
          <p:cNvSpPr>
            <a:spLocks noGrp="1"/>
          </p:cNvSpPr>
          <p:nvPr>
            <p:ph idx="1"/>
          </p:nvPr>
        </p:nvSpPr>
        <p:spPr>
          <a:xfrm>
            <a:off x="593726" y="1628750"/>
            <a:ext cx="8163940" cy="4972050"/>
          </a:xfrm>
        </p:spPr>
        <p:txBody>
          <a:bodyPr>
            <a:normAutofit/>
          </a:bodyPr>
          <a:lstStyle/>
          <a:p>
            <a:pPr lvl="1"/>
            <a:r>
              <a:rPr lang="en-GB" smtClean="0"/>
              <a:t>Reference Architecture</a:t>
            </a:r>
            <a:endParaRPr lang="en-GB"/>
          </a:p>
          <a:p>
            <a:pPr lvl="2"/>
            <a:r>
              <a:rPr lang="en-GB" smtClean="0"/>
              <a:t>architectural templates</a:t>
            </a:r>
          </a:p>
          <a:p>
            <a:pPr lvl="2"/>
            <a:r>
              <a:rPr lang="en-GB" smtClean="0"/>
              <a:t>interface descriptions</a:t>
            </a:r>
          </a:p>
          <a:p>
            <a:pPr lvl="2"/>
            <a:r>
              <a:rPr lang="en-GB" smtClean="0"/>
              <a:t>detailed description and functional requirements of the architectural segments</a:t>
            </a:r>
          </a:p>
          <a:p>
            <a:pPr lvl="1"/>
            <a:r>
              <a:rPr lang="en-GB" smtClean="0"/>
              <a:t>Software Design Guidance Document</a:t>
            </a:r>
          </a:p>
          <a:p>
            <a:pPr lvl="1"/>
            <a:r>
              <a:rPr lang="en-GB" smtClean="0"/>
              <a:t>Software Components	</a:t>
            </a:r>
          </a:p>
          <a:p>
            <a:pPr lvl="1"/>
            <a:r>
              <a:rPr lang="en-GB" smtClean="0"/>
              <a:t>Software </a:t>
            </a:r>
            <a:r>
              <a:rPr lang="en-GB"/>
              <a:t>Infrastructure	</a:t>
            </a:r>
            <a:endParaRPr lang="en-US"/>
          </a:p>
          <a:p>
            <a:pPr lvl="1"/>
            <a:r>
              <a:rPr lang="en-GB" smtClean="0"/>
              <a:t>Development Environment (Software </a:t>
            </a:r>
            <a:r>
              <a:rPr lang="en-GB"/>
              <a:t>Developer’s Tool </a:t>
            </a:r>
            <a:r>
              <a:rPr lang="en-GB" smtClean="0"/>
              <a:t>Kit)</a:t>
            </a:r>
            <a:endParaRPr lang="en-US"/>
          </a:p>
          <a:p>
            <a:pPr lvl="1"/>
            <a:r>
              <a:rPr lang="en-GB" smtClean="0"/>
              <a:t>Conformance </a:t>
            </a:r>
            <a:r>
              <a:rPr lang="en-GB"/>
              <a:t>and Certification </a:t>
            </a:r>
            <a:r>
              <a:rPr lang="en-GB" smtClean="0"/>
              <a:t>Guide</a:t>
            </a:r>
            <a:endParaRPr lang="en-US"/>
          </a:p>
          <a:p>
            <a:pPr lvl="1"/>
            <a:r>
              <a:rPr lang="en-US" smtClean="0"/>
              <a:t>Conformance </a:t>
            </a:r>
            <a:r>
              <a:rPr lang="en-US"/>
              <a:t>Test Suites	</a:t>
            </a:r>
          </a:p>
          <a:p>
            <a:pPr lvl="1"/>
            <a:r>
              <a:rPr lang="en-US" smtClean="0"/>
              <a:t>Library </a:t>
            </a:r>
            <a:r>
              <a:rPr lang="en-US"/>
              <a:t>and Application Store (“App Store”)</a:t>
            </a:r>
            <a:r>
              <a:rPr lang="en-GB"/>
              <a:t>	</a:t>
            </a:r>
            <a:endParaRPr lang="en-US"/>
          </a:p>
        </p:txBody>
      </p:sp>
      <p:sp>
        <p:nvSpPr>
          <p:cNvPr id="5" name="Slide Number Placeholder 4"/>
          <p:cNvSpPr>
            <a:spLocks noGrp="1"/>
          </p:cNvSpPr>
          <p:nvPr>
            <p:ph type="sldNum" sz="quarter" idx="10"/>
          </p:nvPr>
        </p:nvSpPr>
        <p:spPr/>
        <p:txBody>
          <a:bodyPr/>
          <a:lstStyle/>
          <a:p>
            <a:pPr>
              <a:defRPr/>
            </a:pPr>
            <a:fld id="{CD7D7421-6D61-4496-AE76-87CC5079F231}" type="slidenum">
              <a:rPr lang="de-DE" smtClean="0"/>
              <a:pPr>
                <a:defRPr/>
              </a:pPr>
              <a:t>92</a:t>
            </a:fld>
            <a:endParaRPr lang="de-DE"/>
          </a:p>
        </p:txBody>
      </p:sp>
    </p:spTree>
    <p:extLst>
      <p:ext uri="{BB962C8B-B14F-4D97-AF65-F5344CB8AC3E}">
        <p14:creationId xmlns:p14="http://schemas.microsoft.com/office/powerpoint/2010/main" val="4077892487"/>
      </p:ext>
    </p:extLst>
  </p:cSld>
  <p:clrMapOvr>
    <a:masterClrMapping/>
  </p:clrMapOvr>
  <p:transition spd="slow">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- 9. Specification and Design Guidelines</a:t>
            </a:r>
            <a:br>
              <a:rPr lang="de-DE"/>
            </a:br>
            <a:r>
              <a:rPr lang="de-DE"/>
              <a:t>- </a:t>
            </a:r>
            <a:r>
              <a:rPr lang="de-DE" smtClean="0"/>
              <a:t>App Store</a:t>
            </a:r>
            <a:endParaRPr lang="en-US"/>
          </a:p>
        </p:txBody>
      </p:sp>
      <p:sp>
        <p:nvSpPr>
          <p:cNvPr id="3" name="Content Placeholder 2"/>
          <p:cNvSpPr>
            <a:spLocks noGrp="1"/>
          </p:cNvSpPr>
          <p:nvPr>
            <p:ph idx="1"/>
          </p:nvPr>
        </p:nvSpPr>
        <p:spPr>
          <a:xfrm>
            <a:off x="593726" y="1697038"/>
            <a:ext cx="4554354" cy="4972050"/>
          </a:xfrm>
        </p:spPr>
        <p:txBody>
          <a:bodyPr>
            <a:normAutofit/>
          </a:bodyPr>
          <a:lstStyle/>
          <a:p>
            <a:r>
              <a:rPr lang="en-US" smtClean="0"/>
              <a:t>LAVOSAR </a:t>
            </a:r>
            <a:r>
              <a:rPr lang="en-US"/>
              <a:t>App </a:t>
            </a:r>
            <a:r>
              <a:rPr lang="en-US" smtClean="0"/>
              <a:t>Store</a:t>
            </a:r>
          </a:p>
          <a:p>
            <a:pPr lvl="1"/>
            <a:r>
              <a:rPr lang="en-US"/>
              <a:t>contain Apps supporting plug/configure/play within a wider target system</a:t>
            </a:r>
          </a:p>
          <a:p>
            <a:pPr lvl="2"/>
            <a:r>
              <a:rPr lang="en-US" smtClean="0"/>
              <a:t>Portable Components </a:t>
            </a:r>
          </a:p>
          <a:p>
            <a:pPr lvl="2"/>
            <a:r>
              <a:rPr lang="en-US" smtClean="0"/>
              <a:t>Platform </a:t>
            </a:r>
            <a:r>
              <a:rPr lang="en-US"/>
              <a:t>Specific </a:t>
            </a:r>
            <a:r>
              <a:rPr lang="en-US" smtClean="0"/>
              <a:t>Services</a:t>
            </a:r>
            <a:endParaRPr lang="en-US"/>
          </a:p>
          <a:p>
            <a:pPr lvl="1"/>
            <a:r>
              <a:rPr lang="de-DE" smtClean="0"/>
              <a:t>Apps are </a:t>
            </a:r>
          </a:p>
          <a:p>
            <a:pPr lvl="2"/>
            <a:r>
              <a:rPr lang="de-DE" smtClean="0"/>
              <a:t>documented</a:t>
            </a:r>
          </a:p>
          <a:p>
            <a:pPr lvl="2"/>
            <a:r>
              <a:rPr lang="de-DE" smtClean="0"/>
              <a:t>tested</a:t>
            </a:r>
          </a:p>
          <a:p>
            <a:pPr lvl="2"/>
            <a:r>
              <a:rPr lang="de-DE" smtClean="0"/>
              <a:t>certified</a:t>
            </a:r>
            <a:endParaRPr lang="en-US" smtClean="0"/>
          </a:p>
          <a:p>
            <a:pPr lvl="1"/>
            <a:r>
              <a:rPr lang="de-DE" smtClean="0"/>
              <a:t>may be purchased/licensed</a:t>
            </a:r>
          </a:p>
          <a:p>
            <a:pPr lvl="1"/>
            <a:r>
              <a:rPr lang="de-DE" smtClean="0"/>
              <a:t>previous experience section</a:t>
            </a:r>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93</a:t>
            </a:fld>
            <a:endParaRPr lang="de-DE"/>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054821142"/>
              </p:ext>
            </p:extLst>
          </p:nvPr>
        </p:nvGraphicFramePr>
        <p:xfrm>
          <a:off x="5292100" y="1412720"/>
          <a:ext cx="3467100" cy="5238750"/>
        </p:xfrm>
        <a:graphic>
          <a:graphicData uri="http://schemas.openxmlformats.org/presentationml/2006/ole">
            <mc:AlternateContent xmlns:mc="http://schemas.openxmlformats.org/markup-compatibility/2006">
              <mc:Choice xmlns:v="urn:schemas-microsoft-com:vml" Requires="v">
                <p:oleObj spid="_x0000_s42060" name="Visio" r:id="rId3" imgW="5014859" imgH="7627169" progId="Visio.Drawing.11">
                  <p:embed/>
                </p:oleObj>
              </mc:Choice>
              <mc:Fallback>
                <p:oleObj name="Visio" r:id="rId3" imgW="5014859" imgH="7627169"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100" y="1412720"/>
                        <a:ext cx="3467100" cy="523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61647577"/>
      </p:ext>
    </p:extLst>
  </p:cSld>
  <p:clrMapOvr>
    <a:masterClrMapping/>
  </p:clrMapOvr>
  <p:transition spd="slow">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- 9. Specification and Design Guidelines</a:t>
            </a:r>
            <a:br>
              <a:rPr lang="de-DE"/>
            </a:br>
            <a:r>
              <a:rPr lang="de-DE"/>
              <a:t>- Security</a:t>
            </a:r>
            <a:endParaRPr lang="en-US"/>
          </a:p>
        </p:txBody>
      </p:sp>
      <p:sp>
        <p:nvSpPr>
          <p:cNvPr id="3" name="Content Placeholder 2"/>
          <p:cNvSpPr>
            <a:spLocks noGrp="1"/>
          </p:cNvSpPr>
          <p:nvPr>
            <p:ph idx="1"/>
          </p:nvPr>
        </p:nvSpPr>
        <p:spPr/>
        <p:txBody>
          <a:bodyPr/>
          <a:lstStyle/>
          <a:p>
            <a:pPr lvl="1"/>
            <a:r>
              <a:rPr lang="de-DE" smtClean="0"/>
              <a:t>Today, Security is a mature Capability at NATO Head Quarters or stationary Command Posts. Not mature yet at tactial level</a:t>
            </a:r>
          </a:p>
          <a:p>
            <a:pPr lvl="1"/>
            <a:r>
              <a:rPr lang="de-DE" smtClean="0"/>
              <a:t>Head Quarters</a:t>
            </a:r>
          </a:p>
          <a:p>
            <a:pPr lvl="2"/>
            <a:r>
              <a:rPr lang="de-DE" smtClean="0"/>
              <a:t>most data is sensitive</a:t>
            </a:r>
          </a:p>
          <a:p>
            <a:pPr lvl="2"/>
            <a:r>
              <a:rPr lang="de-DE" smtClean="0"/>
              <a:t>all operators are cleared</a:t>
            </a:r>
          </a:p>
          <a:p>
            <a:pPr lvl="2"/>
            <a:r>
              <a:rPr lang="de-DE" smtClean="0"/>
              <a:t>effort is spent for setting up infrastructure</a:t>
            </a:r>
          </a:p>
          <a:p>
            <a:pPr lvl="2"/>
            <a:r>
              <a:rPr lang="de-DE" smtClean="0"/>
              <a:t>for quite some time, are digitized with internet technology with worldwide communication capabilities (vulnerable for cyper-attacks)</a:t>
            </a:r>
          </a:p>
          <a:p>
            <a:pPr lvl="1"/>
            <a:r>
              <a:rPr lang="de-DE" smtClean="0"/>
              <a:t>Vehicles</a:t>
            </a:r>
          </a:p>
          <a:p>
            <a:pPr lvl="2"/>
            <a:r>
              <a:rPr lang="de-DE" smtClean="0"/>
              <a:t>Requirements formulated for Head Quarters are often unrealistic for</a:t>
            </a:r>
          </a:p>
          <a:p>
            <a:pPr lvl="3"/>
            <a:r>
              <a:rPr lang="de-DE" smtClean="0"/>
              <a:t>Crew</a:t>
            </a:r>
          </a:p>
          <a:p>
            <a:pPr lvl="3"/>
            <a:r>
              <a:rPr lang="de-DE" smtClean="0"/>
              <a:t>Equipment</a:t>
            </a:r>
          </a:p>
          <a:p>
            <a:pPr lvl="3"/>
            <a:r>
              <a:rPr lang="de-DE" smtClean="0"/>
              <a:t>Handling</a:t>
            </a:r>
          </a:p>
          <a:p>
            <a:pPr lvl="2"/>
            <a:r>
              <a:rPr lang="de-DE" smtClean="0"/>
              <a:t>most data is very detailed and becomes irrelevant after a short period</a:t>
            </a:r>
          </a:p>
          <a:p>
            <a:pPr lvl="2"/>
            <a:r>
              <a:rPr lang="de-DE" smtClean="0"/>
              <a:t>often only the commander is cleared</a:t>
            </a:r>
          </a:p>
          <a:p>
            <a:pPr lvl="2"/>
            <a:r>
              <a:rPr lang="de-DE" smtClean="0"/>
              <a:t>up to a few years ago, only voice communication on military radios. Digitization only recently</a:t>
            </a:r>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94</a:t>
            </a:fld>
            <a:endParaRPr lang="de-DE"/>
          </a:p>
        </p:txBody>
      </p:sp>
    </p:spTree>
    <p:extLst>
      <p:ext uri="{BB962C8B-B14F-4D97-AF65-F5344CB8AC3E}">
        <p14:creationId xmlns:p14="http://schemas.microsoft.com/office/powerpoint/2010/main" val="3526301824"/>
      </p:ext>
    </p:extLst>
  </p:cSld>
  <p:clrMapOvr>
    <a:masterClrMapping/>
  </p:clrMapOvr>
  <p:transition spd="slow">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- 9. Specification and Design Guidelines</a:t>
            </a:r>
            <a:br>
              <a:rPr lang="de-DE"/>
            </a:br>
            <a:r>
              <a:rPr lang="de-DE"/>
              <a:t>- Security </a:t>
            </a:r>
            <a:r>
              <a:rPr lang="de-DE" smtClean="0"/>
              <a:t>- User Roles and Security Levels</a:t>
            </a:r>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42449429"/>
              </p:ext>
            </p:extLst>
          </p:nvPr>
        </p:nvGraphicFramePr>
        <p:xfrm>
          <a:off x="251400" y="1556740"/>
          <a:ext cx="8713211" cy="5113027"/>
        </p:xfrm>
        <a:graphic>
          <a:graphicData uri="http://schemas.openxmlformats.org/drawingml/2006/table">
            <a:tbl>
              <a:tblPr firstRow="1" firstCol="1" bandRow="1">
                <a:tableStyleId>{5C22544A-7EE6-4342-B048-85BDC9FD1C3A}</a:tableStyleId>
              </a:tblPr>
              <a:tblGrid>
                <a:gridCol w="1797964"/>
                <a:gridCol w="1627743"/>
                <a:gridCol w="5287504"/>
              </a:tblGrid>
              <a:tr h="480067">
                <a:tc>
                  <a:txBody>
                    <a:bodyPr/>
                    <a:lstStyle/>
                    <a:p>
                      <a:pPr algn="just">
                        <a:spcAft>
                          <a:spcPts val="600"/>
                        </a:spcAft>
                      </a:pPr>
                      <a:r>
                        <a:rPr lang="de-DE" sz="1600">
                          <a:effectLst/>
                        </a:rPr>
                        <a:t>Role</a:t>
                      </a:r>
                      <a:endParaRPr lang="en-US" sz="1600">
                        <a:effectLst/>
                        <a:latin typeface="Arial"/>
                        <a:ea typeface="Times New Roman"/>
                      </a:endParaRPr>
                    </a:p>
                  </a:txBody>
                  <a:tcPr marL="68580" marR="68580" marT="0" marB="0"/>
                </a:tc>
                <a:tc>
                  <a:txBody>
                    <a:bodyPr/>
                    <a:lstStyle/>
                    <a:p>
                      <a:pPr algn="just">
                        <a:spcAft>
                          <a:spcPts val="600"/>
                        </a:spcAft>
                      </a:pPr>
                      <a:r>
                        <a:rPr lang="en-US" sz="1600">
                          <a:effectLst/>
                        </a:rPr>
                        <a:t>Level of security in vehicle</a:t>
                      </a:r>
                      <a:endParaRPr lang="en-US" sz="1600">
                        <a:effectLst/>
                        <a:latin typeface="Arial"/>
                        <a:ea typeface="Times New Roman"/>
                      </a:endParaRPr>
                    </a:p>
                  </a:txBody>
                  <a:tcPr marL="68580" marR="68580" marT="0" marB="0"/>
                </a:tc>
                <a:tc>
                  <a:txBody>
                    <a:bodyPr/>
                    <a:lstStyle/>
                    <a:p>
                      <a:pPr algn="just">
                        <a:spcAft>
                          <a:spcPts val="600"/>
                        </a:spcAft>
                      </a:pPr>
                      <a:r>
                        <a:rPr lang="de-DE" sz="1600">
                          <a:effectLst/>
                        </a:rPr>
                        <a:t>Rationale</a:t>
                      </a:r>
                      <a:endParaRPr lang="en-US" sz="1600">
                        <a:effectLst/>
                        <a:latin typeface="Arial"/>
                        <a:ea typeface="Times New Roman"/>
                      </a:endParaRPr>
                    </a:p>
                  </a:txBody>
                  <a:tcPr marL="68580" marR="68580" marT="0" marB="0"/>
                </a:tc>
              </a:tr>
              <a:tr h="480067">
                <a:tc>
                  <a:txBody>
                    <a:bodyPr/>
                    <a:lstStyle/>
                    <a:p>
                      <a:pPr algn="just">
                        <a:spcAft>
                          <a:spcPts val="600"/>
                        </a:spcAft>
                      </a:pPr>
                      <a:r>
                        <a:rPr lang="de-DE" sz="1600">
                          <a:effectLst/>
                        </a:rPr>
                        <a:t>Commander</a:t>
                      </a:r>
                      <a:endParaRPr lang="en-US" sz="1600">
                        <a:effectLst/>
                        <a:latin typeface="Arial"/>
                        <a:ea typeface="Times New Roman"/>
                      </a:endParaRPr>
                    </a:p>
                  </a:txBody>
                  <a:tcPr marL="68580" marR="68580" marT="0" marB="0"/>
                </a:tc>
                <a:tc>
                  <a:txBody>
                    <a:bodyPr/>
                    <a:lstStyle/>
                    <a:p>
                      <a:pPr algn="just">
                        <a:spcAft>
                          <a:spcPts val="600"/>
                        </a:spcAft>
                      </a:pPr>
                      <a:r>
                        <a:rPr lang="de-DE" sz="1600">
                          <a:effectLst/>
                        </a:rPr>
                        <a:t>Elevated</a:t>
                      </a:r>
                      <a:endParaRPr lang="en-US" sz="1600">
                        <a:effectLst/>
                        <a:latin typeface="Arial"/>
                        <a:ea typeface="Times New Roman"/>
                      </a:endParaRPr>
                    </a:p>
                  </a:txBody>
                  <a:tcPr marL="68580" marR="68580" marT="0" marB="0"/>
                </a:tc>
                <a:tc>
                  <a:txBody>
                    <a:bodyPr/>
                    <a:lstStyle/>
                    <a:p>
                      <a:pPr algn="just">
                        <a:spcAft>
                          <a:spcPts val="600"/>
                        </a:spcAft>
                      </a:pPr>
                      <a:r>
                        <a:rPr lang="en-US" sz="1600">
                          <a:effectLst/>
                        </a:rPr>
                        <a:t>Access to order, reports and full shared situational awareness</a:t>
                      </a:r>
                      <a:endParaRPr lang="en-US" sz="1600">
                        <a:effectLst/>
                        <a:latin typeface="Arial"/>
                        <a:ea typeface="Times New Roman"/>
                      </a:endParaRPr>
                    </a:p>
                  </a:txBody>
                  <a:tcPr marL="68580" marR="68580" marT="0" marB="0"/>
                </a:tc>
              </a:tr>
              <a:tr h="480067">
                <a:tc>
                  <a:txBody>
                    <a:bodyPr/>
                    <a:lstStyle/>
                    <a:p>
                      <a:pPr algn="just">
                        <a:spcAft>
                          <a:spcPts val="600"/>
                        </a:spcAft>
                      </a:pPr>
                      <a:r>
                        <a:rPr lang="de-DE" sz="1600">
                          <a:effectLst/>
                        </a:rPr>
                        <a:t>Gunner</a:t>
                      </a:r>
                      <a:endParaRPr lang="en-US" sz="1600">
                        <a:effectLst/>
                        <a:latin typeface="Arial"/>
                        <a:ea typeface="Times New Roman"/>
                      </a:endParaRPr>
                    </a:p>
                  </a:txBody>
                  <a:tcPr marL="68580" marR="68580" marT="0" marB="0"/>
                </a:tc>
                <a:tc>
                  <a:txBody>
                    <a:bodyPr/>
                    <a:lstStyle/>
                    <a:p>
                      <a:pPr algn="just">
                        <a:spcAft>
                          <a:spcPts val="600"/>
                        </a:spcAft>
                      </a:pPr>
                      <a:r>
                        <a:rPr lang="de-DE" sz="1600">
                          <a:effectLst/>
                        </a:rPr>
                        <a:t>Medium</a:t>
                      </a:r>
                      <a:endParaRPr lang="en-US" sz="1600">
                        <a:effectLst/>
                        <a:latin typeface="Arial"/>
                        <a:ea typeface="Times New Roman"/>
                      </a:endParaRPr>
                    </a:p>
                  </a:txBody>
                  <a:tcPr marL="68580" marR="68580" marT="0" marB="0"/>
                </a:tc>
                <a:tc>
                  <a:txBody>
                    <a:bodyPr/>
                    <a:lstStyle/>
                    <a:p>
                      <a:pPr algn="just">
                        <a:spcAft>
                          <a:spcPts val="600"/>
                        </a:spcAft>
                      </a:pPr>
                      <a:r>
                        <a:rPr lang="en-US" sz="1600">
                          <a:effectLst/>
                        </a:rPr>
                        <a:t>Assumption: BFT, tracks and some information (sector, area) can be used at unclassified level</a:t>
                      </a:r>
                      <a:endParaRPr lang="en-US" sz="1600">
                        <a:effectLst/>
                        <a:latin typeface="Arial"/>
                        <a:ea typeface="Times New Roman"/>
                      </a:endParaRPr>
                    </a:p>
                  </a:txBody>
                  <a:tcPr marL="68580" marR="68580" marT="0" marB="0"/>
                </a:tc>
              </a:tr>
              <a:tr h="480067">
                <a:tc>
                  <a:txBody>
                    <a:bodyPr/>
                    <a:lstStyle/>
                    <a:p>
                      <a:pPr algn="just">
                        <a:spcAft>
                          <a:spcPts val="600"/>
                        </a:spcAft>
                      </a:pPr>
                      <a:r>
                        <a:rPr lang="de-DE" sz="1600">
                          <a:effectLst/>
                        </a:rPr>
                        <a:t>Driver</a:t>
                      </a:r>
                      <a:endParaRPr lang="en-US" sz="1600">
                        <a:effectLst/>
                        <a:latin typeface="Arial"/>
                        <a:ea typeface="Times New Roman"/>
                      </a:endParaRPr>
                    </a:p>
                  </a:txBody>
                  <a:tcPr marL="68580" marR="68580" marT="0" marB="0"/>
                </a:tc>
                <a:tc>
                  <a:txBody>
                    <a:bodyPr/>
                    <a:lstStyle/>
                    <a:p>
                      <a:pPr algn="just">
                        <a:spcAft>
                          <a:spcPts val="600"/>
                        </a:spcAft>
                      </a:pPr>
                      <a:r>
                        <a:rPr lang="de-DE" sz="1600">
                          <a:effectLst/>
                        </a:rPr>
                        <a:t>Medium</a:t>
                      </a:r>
                      <a:endParaRPr lang="en-US" sz="1600">
                        <a:effectLst/>
                        <a:latin typeface="Arial"/>
                        <a:ea typeface="Times New Roman"/>
                      </a:endParaRPr>
                    </a:p>
                  </a:txBody>
                  <a:tcPr marL="68580" marR="68580" marT="0" marB="0"/>
                </a:tc>
                <a:tc>
                  <a:txBody>
                    <a:bodyPr/>
                    <a:lstStyle/>
                    <a:p>
                      <a:pPr algn="just">
                        <a:spcAft>
                          <a:spcPts val="600"/>
                        </a:spcAft>
                      </a:pPr>
                      <a:r>
                        <a:rPr lang="en-US" sz="1600">
                          <a:effectLst/>
                        </a:rPr>
                        <a:t>Assumption: BFT, some information (waypoints and route status) can be used at unclassified level</a:t>
                      </a:r>
                      <a:endParaRPr lang="en-US" sz="1600">
                        <a:effectLst/>
                        <a:latin typeface="Arial"/>
                        <a:ea typeface="Times New Roman"/>
                      </a:endParaRPr>
                    </a:p>
                  </a:txBody>
                  <a:tcPr marL="68580" marR="68580" marT="0" marB="0"/>
                </a:tc>
              </a:tr>
              <a:tr h="480067">
                <a:tc>
                  <a:txBody>
                    <a:bodyPr/>
                    <a:lstStyle/>
                    <a:p>
                      <a:pPr algn="just">
                        <a:spcAft>
                          <a:spcPts val="600"/>
                        </a:spcAft>
                      </a:pPr>
                      <a:r>
                        <a:rPr lang="de-DE" sz="1600">
                          <a:effectLst/>
                        </a:rPr>
                        <a:t>Specialist</a:t>
                      </a:r>
                      <a:endParaRPr lang="en-US" sz="1600">
                        <a:effectLst/>
                        <a:latin typeface="Arial"/>
                        <a:ea typeface="Times New Roman"/>
                      </a:endParaRPr>
                    </a:p>
                  </a:txBody>
                  <a:tcPr marL="68580" marR="68580" marT="0" marB="0"/>
                </a:tc>
                <a:tc>
                  <a:txBody>
                    <a:bodyPr/>
                    <a:lstStyle/>
                    <a:p>
                      <a:pPr algn="just">
                        <a:spcAft>
                          <a:spcPts val="600"/>
                        </a:spcAft>
                      </a:pPr>
                      <a:r>
                        <a:rPr lang="de-DE" sz="1600">
                          <a:effectLst/>
                        </a:rPr>
                        <a:t>Medium</a:t>
                      </a:r>
                      <a:endParaRPr lang="en-US" sz="1600">
                        <a:effectLst/>
                        <a:latin typeface="Arial"/>
                        <a:ea typeface="Times New Roman"/>
                      </a:endParaRPr>
                    </a:p>
                  </a:txBody>
                  <a:tcPr marL="68580" marR="68580" marT="0" marB="0"/>
                </a:tc>
                <a:tc>
                  <a:txBody>
                    <a:bodyPr/>
                    <a:lstStyle/>
                    <a:p>
                      <a:pPr algn="just">
                        <a:spcAft>
                          <a:spcPts val="600"/>
                        </a:spcAft>
                      </a:pPr>
                      <a:r>
                        <a:rPr lang="en-US" sz="1600">
                          <a:effectLst/>
                        </a:rPr>
                        <a:t>Assumption: BFT, tracks and some information (sector, area) can be used at unclassified level</a:t>
                      </a:r>
                      <a:endParaRPr lang="en-US" sz="1600">
                        <a:effectLst/>
                        <a:latin typeface="Arial"/>
                        <a:ea typeface="Times New Roman"/>
                      </a:endParaRPr>
                    </a:p>
                  </a:txBody>
                  <a:tcPr marL="68580" marR="68580" marT="0" marB="0"/>
                </a:tc>
              </a:tr>
              <a:tr h="240033">
                <a:tc>
                  <a:txBody>
                    <a:bodyPr/>
                    <a:lstStyle/>
                    <a:p>
                      <a:pPr algn="just">
                        <a:spcAft>
                          <a:spcPts val="600"/>
                        </a:spcAft>
                      </a:pPr>
                      <a:r>
                        <a:rPr lang="de-DE" sz="1600">
                          <a:effectLst/>
                        </a:rPr>
                        <a:t>Observer</a:t>
                      </a:r>
                      <a:endParaRPr lang="en-US" sz="1600">
                        <a:effectLst/>
                        <a:latin typeface="Arial"/>
                        <a:ea typeface="Times New Roman"/>
                      </a:endParaRPr>
                    </a:p>
                  </a:txBody>
                  <a:tcPr marL="68580" marR="68580" marT="0" marB="0"/>
                </a:tc>
                <a:tc>
                  <a:txBody>
                    <a:bodyPr/>
                    <a:lstStyle/>
                    <a:p>
                      <a:pPr algn="just">
                        <a:spcAft>
                          <a:spcPts val="600"/>
                        </a:spcAft>
                      </a:pPr>
                      <a:r>
                        <a:rPr lang="de-DE" sz="1600">
                          <a:effectLst/>
                        </a:rPr>
                        <a:t>Low</a:t>
                      </a:r>
                      <a:endParaRPr lang="en-US" sz="1600">
                        <a:effectLst/>
                        <a:latin typeface="Arial"/>
                        <a:ea typeface="Times New Roman"/>
                      </a:endParaRPr>
                    </a:p>
                  </a:txBody>
                  <a:tcPr marL="68580" marR="68580" marT="0" marB="0"/>
                </a:tc>
                <a:tc>
                  <a:txBody>
                    <a:bodyPr/>
                    <a:lstStyle/>
                    <a:p>
                      <a:pPr algn="just">
                        <a:spcAft>
                          <a:spcPts val="600"/>
                        </a:spcAft>
                      </a:pPr>
                      <a:r>
                        <a:rPr lang="de-DE" sz="1600">
                          <a:effectLst/>
                        </a:rPr>
                        <a:t>Only unclassified information</a:t>
                      </a:r>
                      <a:endParaRPr lang="en-US" sz="1600">
                        <a:effectLst/>
                        <a:latin typeface="Arial"/>
                        <a:ea typeface="Times New Roman"/>
                      </a:endParaRPr>
                    </a:p>
                  </a:txBody>
                  <a:tcPr marL="68580" marR="68580" marT="0" marB="0"/>
                </a:tc>
              </a:tr>
              <a:tr h="240033">
                <a:tc>
                  <a:txBody>
                    <a:bodyPr/>
                    <a:lstStyle/>
                    <a:p>
                      <a:pPr algn="just">
                        <a:spcAft>
                          <a:spcPts val="600"/>
                        </a:spcAft>
                      </a:pPr>
                      <a:r>
                        <a:rPr lang="de-DE" sz="1600">
                          <a:effectLst/>
                        </a:rPr>
                        <a:t>Passenger</a:t>
                      </a:r>
                      <a:endParaRPr lang="en-US" sz="1600">
                        <a:effectLst/>
                        <a:latin typeface="Arial"/>
                        <a:ea typeface="Times New Roman"/>
                      </a:endParaRPr>
                    </a:p>
                  </a:txBody>
                  <a:tcPr marL="68580" marR="68580" marT="0" marB="0"/>
                </a:tc>
                <a:tc>
                  <a:txBody>
                    <a:bodyPr/>
                    <a:lstStyle/>
                    <a:p>
                      <a:pPr algn="just">
                        <a:spcAft>
                          <a:spcPts val="600"/>
                        </a:spcAft>
                      </a:pPr>
                      <a:r>
                        <a:rPr lang="de-DE" sz="1600">
                          <a:effectLst/>
                        </a:rPr>
                        <a:t>Low</a:t>
                      </a:r>
                      <a:endParaRPr lang="en-US" sz="1600">
                        <a:effectLst/>
                        <a:latin typeface="Arial"/>
                        <a:ea typeface="Times New Roman"/>
                      </a:endParaRPr>
                    </a:p>
                  </a:txBody>
                  <a:tcPr marL="68580" marR="68580" marT="0" marB="0"/>
                </a:tc>
                <a:tc>
                  <a:txBody>
                    <a:bodyPr/>
                    <a:lstStyle/>
                    <a:p>
                      <a:pPr algn="just">
                        <a:spcAft>
                          <a:spcPts val="600"/>
                        </a:spcAft>
                      </a:pPr>
                      <a:r>
                        <a:rPr lang="en-US" sz="1600">
                          <a:effectLst/>
                        </a:rPr>
                        <a:t>No or only unclassified information</a:t>
                      </a:r>
                      <a:endParaRPr lang="en-US" sz="1600">
                        <a:effectLst/>
                        <a:latin typeface="Arial"/>
                        <a:ea typeface="Times New Roman"/>
                      </a:endParaRPr>
                    </a:p>
                  </a:txBody>
                  <a:tcPr marL="68580" marR="68580" marT="0" marB="0"/>
                </a:tc>
              </a:tr>
              <a:tr h="480067">
                <a:tc>
                  <a:txBody>
                    <a:bodyPr/>
                    <a:lstStyle/>
                    <a:p>
                      <a:pPr algn="just">
                        <a:spcAft>
                          <a:spcPts val="600"/>
                        </a:spcAft>
                      </a:pPr>
                      <a:r>
                        <a:rPr lang="de-DE" sz="1600">
                          <a:effectLst/>
                        </a:rPr>
                        <a:t>Mission Loader</a:t>
                      </a:r>
                      <a:endParaRPr lang="en-US" sz="1600">
                        <a:effectLst/>
                        <a:latin typeface="Arial"/>
                        <a:ea typeface="Times New Roman"/>
                      </a:endParaRPr>
                    </a:p>
                  </a:txBody>
                  <a:tcPr marL="68580" marR="68580" marT="0" marB="0"/>
                </a:tc>
                <a:tc>
                  <a:txBody>
                    <a:bodyPr/>
                    <a:lstStyle/>
                    <a:p>
                      <a:pPr algn="just">
                        <a:spcAft>
                          <a:spcPts val="600"/>
                        </a:spcAft>
                      </a:pPr>
                      <a:r>
                        <a:rPr lang="de-DE" sz="1600">
                          <a:effectLst/>
                        </a:rPr>
                        <a:t>Elevated</a:t>
                      </a:r>
                      <a:endParaRPr lang="en-US" sz="1600">
                        <a:effectLst/>
                        <a:latin typeface="Arial"/>
                        <a:ea typeface="Times New Roman"/>
                      </a:endParaRPr>
                    </a:p>
                  </a:txBody>
                  <a:tcPr marL="68580" marR="68580" marT="0" marB="0"/>
                </a:tc>
                <a:tc>
                  <a:txBody>
                    <a:bodyPr/>
                    <a:lstStyle/>
                    <a:p>
                      <a:pPr algn="just">
                        <a:spcAft>
                          <a:spcPts val="600"/>
                        </a:spcAft>
                      </a:pPr>
                      <a:r>
                        <a:rPr lang="en-US" sz="1600">
                          <a:effectLst/>
                        </a:rPr>
                        <a:t>This role provides all the cryptographic keys, mission relative data and retrieves all the mission recorded data.</a:t>
                      </a:r>
                      <a:endParaRPr lang="en-US" sz="1600">
                        <a:effectLst/>
                        <a:latin typeface="Arial"/>
                        <a:ea typeface="Times New Roman"/>
                      </a:endParaRPr>
                    </a:p>
                  </a:txBody>
                  <a:tcPr marL="68580" marR="68580" marT="0" marB="0"/>
                </a:tc>
              </a:tr>
              <a:tr h="720100">
                <a:tc>
                  <a:txBody>
                    <a:bodyPr/>
                    <a:lstStyle/>
                    <a:p>
                      <a:pPr algn="just">
                        <a:spcAft>
                          <a:spcPts val="600"/>
                        </a:spcAft>
                      </a:pPr>
                      <a:r>
                        <a:rPr lang="de-DE" sz="1600">
                          <a:effectLst/>
                        </a:rPr>
                        <a:t>Maintainer</a:t>
                      </a:r>
                      <a:endParaRPr lang="en-US" sz="1600">
                        <a:effectLst/>
                        <a:latin typeface="Arial"/>
                        <a:ea typeface="Times New Roman"/>
                      </a:endParaRPr>
                    </a:p>
                  </a:txBody>
                  <a:tcPr marL="68580" marR="68580" marT="0" marB="0"/>
                </a:tc>
                <a:tc>
                  <a:txBody>
                    <a:bodyPr/>
                    <a:lstStyle/>
                    <a:p>
                      <a:pPr algn="just">
                        <a:spcAft>
                          <a:spcPts val="600"/>
                        </a:spcAft>
                      </a:pPr>
                      <a:r>
                        <a:rPr lang="de-DE" sz="1600">
                          <a:effectLst/>
                        </a:rPr>
                        <a:t>Medium</a:t>
                      </a:r>
                      <a:endParaRPr lang="en-US" sz="1600">
                        <a:effectLst/>
                        <a:latin typeface="Arial"/>
                        <a:ea typeface="Times New Roman"/>
                      </a:endParaRPr>
                    </a:p>
                  </a:txBody>
                  <a:tcPr marL="68580" marR="68580" marT="0" marB="0"/>
                </a:tc>
                <a:tc>
                  <a:txBody>
                    <a:bodyPr/>
                    <a:lstStyle/>
                    <a:p>
                      <a:pPr algn="just">
                        <a:spcAft>
                          <a:spcPts val="600"/>
                        </a:spcAft>
                      </a:pPr>
                      <a:r>
                        <a:rPr lang="en-US" sz="1600">
                          <a:effectLst/>
                        </a:rPr>
                        <a:t>Maintenance should only manage technical unclassified data but information about the followed route could be useful for maintenance</a:t>
                      </a:r>
                      <a:endParaRPr lang="en-US" sz="1600">
                        <a:effectLst/>
                        <a:latin typeface="Arial"/>
                        <a:ea typeface="Times New Roman"/>
                      </a:endParaRPr>
                    </a:p>
                  </a:txBody>
                  <a:tcPr marL="68580" marR="68580" marT="0" marB="0"/>
                </a:tc>
              </a:tr>
              <a:tr h="720100">
                <a:tc>
                  <a:txBody>
                    <a:bodyPr/>
                    <a:lstStyle/>
                    <a:p>
                      <a:pPr algn="just">
                        <a:spcAft>
                          <a:spcPts val="600"/>
                        </a:spcAft>
                      </a:pPr>
                      <a:r>
                        <a:rPr lang="de-DE" sz="1600">
                          <a:effectLst/>
                        </a:rPr>
                        <a:t>Instructor</a:t>
                      </a:r>
                      <a:endParaRPr lang="en-US" sz="1600">
                        <a:effectLst/>
                        <a:latin typeface="Arial"/>
                        <a:ea typeface="Times New Roman"/>
                      </a:endParaRPr>
                    </a:p>
                  </a:txBody>
                  <a:tcPr marL="68580" marR="68580" marT="0" marB="0"/>
                </a:tc>
                <a:tc>
                  <a:txBody>
                    <a:bodyPr/>
                    <a:lstStyle/>
                    <a:p>
                      <a:pPr algn="just">
                        <a:spcAft>
                          <a:spcPts val="600"/>
                        </a:spcAft>
                      </a:pPr>
                      <a:r>
                        <a:rPr lang="de-DE" sz="1600">
                          <a:effectLst/>
                        </a:rPr>
                        <a:t>Low</a:t>
                      </a:r>
                      <a:endParaRPr lang="en-US" sz="1600">
                        <a:effectLst/>
                        <a:latin typeface="Arial"/>
                        <a:ea typeface="Times New Roman"/>
                      </a:endParaRPr>
                    </a:p>
                  </a:txBody>
                  <a:tcPr marL="68580" marR="68580" marT="0" marB="0"/>
                </a:tc>
                <a:tc>
                  <a:txBody>
                    <a:bodyPr/>
                    <a:lstStyle/>
                    <a:p>
                      <a:pPr algn="just">
                        <a:spcAft>
                          <a:spcPts val="600"/>
                        </a:spcAft>
                      </a:pPr>
                      <a:r>
                        <a:rPr lang="en-US" sz="1600">
                          <a:effectLst/>
                        </a:rPr>
                        <a:t>No real operation data have to be used during instruction despite those data might have been extracted from some real situations. </a:t>
                      </a:r>
                      <a:endParaRPr lang="en-US" sz="1600">
                        <a:effectLst/>
                        <a:latin typeface="Arial"/>
                        <a:ea typeface="Times New Roman"/>
                      </a:endParaRPr>
                    </a:p>
                  </a:txBody>
                  <a:tcPr marL="68580" marR="68580" marT="0" marB="0"/>
                </a:tc>
              </a:tr>
              <a:tr h="240033">
                <a:tc>
                  <a:txBody>
                    <a:bodyPr/>
                    <a:lstStyle/>
                    <a:p>
                      <a:pPr algn="just">
                        <a:spcAft>
                          <a:spcPts val="600"/>
                        </a:spcAft>
                      </a:pPr>
                      <a:r>
                        <a:rPr lang="de-DE" sz="1600">
                          <a:effectLst/>
                        </a:rPr>
                        <a:t>Logistic </a:t>
                      </a:r>
                      <a:r>
                        <a:rPr lang="en-US" sz="1600">
                          <a:effectLst/>
                        </a:rPr>
                        <a:t>user</a:t>
                      </a:r>
                      <a:endParaRPr lang="en-US" sz="1600">
                        <a:effectLst/>
                        <a:latin typeface="Arial"/>
                        <a:ea typeface="Times New Roman"/>
                      </a:endParaRPr>
                    </a:p>
                  </a:txBody>
                  <a:tcPr marL="68580" marR="68580" marT="0" marB="0"/>
                </a:tc>
                <a:tc>
                  <a:txBody>
                    <a:bodyPr/>
                    <a:lstStyle/>
                    <a:p>
                      <a:pPr algn="just">
                        <a:spcAft>
                          <a:spcPts val="600"/>
                        </a:spcAft>
                      </a:pPr>
                      <a:r>
                        <a:rPr lang="de-DE" sz="1600">
                          <a:effectLst/>
                        </a:rPr>
                        <a:t>Medium</a:t>
                      </a:r>
                      <a:endParaRPr lang="en-US" sz="1600">
                        <a:effectLst/>
                        <a:latin typeface="Arial"/>
                        <a:ea typeface="Times New Roman"/>
                      </a:endParaRPr>
                    </a:p>
                  </a:txBody>
                  <a:tcPr marL="68580" marR="68580" marT="0" marB="0"/>
                </a:tc>
                <a:tc>
                  <a:txBody>
                    <a:bodyPr/>
                    <a:lstStyle/>
                    <a:p>
                      <a:pPr algn="just">
                        <a:spcAft>
                          <a:spcPts val="600"/>
                        </a:spcAft>
                      </a:pPr>
                      <a:r>
                        <a:rPr lang="en-US" sz="1600">
                          <a:effectLst/>
                        </a:rPr>
                        <a:t>Initialization of Mission System and manage defensive aids</a:t>
                      </a:r>
                      <a:endParaRPr lang="en-US" sz="1600">
                        <a:effectLst/>
                        <a:latin typeface="Arial"/>
                        <a:ea typeface="Times New Roman"/>
                      </a:endParaRPr>
                    </a:p>
                  </a:txBody>
                  <a:tcPr marL="68580" marR="68580" marT="0" marB="0"/>
                </a:tc>
              </a:tr>
            </a:tbl>
          </a:graphicData>
        </a:graphic>
      </p:graphicFrame>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95</a:t>
            </a:fld>
            <a:endParaRPr lang="de-DE"/>
          </a:p>
        </p:txBody>
      </p:sp>
    </p:spTree>
    <p:extLst>
      <p:ext uri="{BB962C8B-B14F-4D97-AF65-F5344CB8AC3E}">
        <p14:creationId xmlns:p14="http://schemas.microsoft.com/office/powerpoint/2010/main" val="1539113628"/>
      </p:ext>
    </p:extLst>
  </p:cSld>
  <p:clrMapOvr>
    <a:masterClrMapping/>
  </p:clrMapOvr>
  <p:transition spd="slow">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- 9. Specification and Design Guidelines</a:t>
            </a:r>
            <a:br>
              <a:rPr lang="de-DE"/>
            </a:br>
            <a:r>
              <a:rPr lang="de-DE"/>
              <a:t>- Security</a:t>
            </a:r>
            <a:endParaRPr lang="en-US"/>
          </a:p>
        </p:txBody>
      </p:sp>
      <p:sp>
        <p:nvSpPr>
          <p:cNvPr id="3" name="Content Placeholder 2"/>
          <p:cNvSpPr>
            <a:spLocks noGrp="1"/>
          </p:cNvSpPr>
          <p:nvPr>
            <p:ph idx="1"/>
          </p:nvPr>
        </p:nvSpPr>
        <p:spPr/>
        <p:txBody>
          <a:bodyPr/>
          <a:lstStyle/>
          <a:p>
            <a:pPr lvl="1"/>
            <a:r>
              <a:rPr lang="en-US"/>
              <a:t>Top Secret: Information that can cause serious damage to national security.</a:t>
            </a:r>
          </a:p>
          <a:p>
            <a:pPr lvl="1"/>
            <a:r>
              <a:rPr lang="en-US"/>
              <a:t>Secret: Information that can cause serious damage to national security if publicly available.</a:t>
            </a:r>
          </a:p>
          <a:p>
            <a:pPr lvl="1"/>
            <a:r>
              <a:rPr lang="en-US"/>
              <a:t>Confidential: Information that could cause damage to national security</a:t>
            </a:r>
          </a:p>
          <a:p>
            <a:pPr lvl="1"/>
            <a:r>
              <a:rPr lang="en-US"/>
              <a:t>Restricted: Information causing undesirable effects if publicly available.</a:t>
            </a:r>
          </a:p>
          <a:p>
            <a:pPr lvl="1"/>
            <a:r>
              <a:rPr lang="en-US"/>
              <a:t>Protected/unclassified: Information that must not be disclosed because of personal details etc.</a:t>
            </a:r>
          </a:p>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96</a:t>
            </a:fld>
            <a:endParaRPr lang="de-DE"/>
          </a:p>
        </p:txBody>
      </p:sp>
    </p:spTree>
    <p:extLst>
      <p:ext uri="{BB962C8B-B14F-4D97-AF65-F5344CB8AC3E}">
        <p14:creationId xmlns:p14="http://schemas.microsoft.com/office/powerpoint/2010/main" val="2034484099"/>
      </p:ext>
    </p:extLst>
  </p:cSld>
  <p:clrMapOvr>
    <a:masterClrMapping/>
  </p:clrMapOvr>
  <p:transition spd="slow">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- 9. Specification and Design Guidelines</a:t>
            </a:r>
            <a:br>
              <a:rPr lang="de-DE"/>
            </a:br>
            <a:r>
              <a:rPr lang="de-DE"/>
              <a:t>- Security </a:t>
            </a:r>
            <a:r>
              <a:rPr lang="de-DE" smtClean="0"/>
              <a:t>- Guideline for Solutions</a:t>
            </a:r>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32482107"/>
              </p:ext>
            </p:extLst>
          </p:nvPr>
        </p:nvGraphicFramePr>
        <p:xfrm>
          <a:off x="179390" y="1916790"/>
          <a:ext cx="8785221" cy="4189725"/>
        </p:xfrm>
        <a:graphic>
          <a:graphicData uri="http://schemas.openxmlformats.org/drawingml/2006/table">
            <a:tbl>
              <a:tblPr firstRow="1" firstCol="1" bandRow="1">
                <a:tableStyleId>{5C22544A-7EE6-4342-B048-85BDC9FD1C3A}</a:tableStyleId>
              </a:tblPr>
              <a:tblGrid>
                <a:gridCol w="1704661"/>
                <a:gridCol w="1859630"/>
                <a:gridCol w="5220930"/>
              </a:tblGrid>
              <a:tr h="121282">
                <a:tc>
                  <a:txBody>
                    <a:bodyPr/>
                    <a:lstStyle/>
                    <a:p>
                      <a:pPr algn="just">
                        <a:spcAft>
                          <a:spcPts val="600"/>
                        </a:spcAft>
                      </a:pPr>
                      <a:r>
                        <a:rPr lang="de-DE" sz="1400">
                          <a:effectLst/>
                        </a:rPr>
                        <a:t>Level of security</a:t>
                      </a:r>
                      <a:endParaRPr lang="en-US" sz="1400">
                        <a:effectLst/>
                        <a:latin typeface="Arial"/>
                        <a:ea typeface="Times New Roman"/>
                      </a:endParaRPr>
                    </a:p>
                  </a:txBody>
                  <a:tcPr marL="49616" marR="49616" marT="0" marB="0"/>
                </a:tc>
                <a:tc>
                  <a:txBody>
                    <a:bodyPr/>
                    <a:lstStyle/>
                    <a:p>
                      <a:pPr algn="just">
                        <a:spcAft>
                          <a:spcPts val="600"/>
                        </a:spcAft>
                      </a:pPr>
                      <a:r>
                        <a:rPr lang="de-DE" sz="1400">
                          <a:effectLst/>
                        </a:rPr>
                        <a:t>Security function</a:t>
                      </a:r>
                      <a:endParaRPr lang="en-US" sz="1400">
                        <a:effectLst/>
                        <a:latin typeface="Arial"/>
                        <a:ea typeface="Times New Roman"/>
                      </a:endParaRPr>
                    </a:p>
                  </a:txBody>
                  <a:tcPr marL="49616" marR="49616" marT="0" marB="0"/>
                </a:tc>
                <a:tc>
                  <a:txBody>
                    <a:bodyPr/>
                    <a:lstStyle/>
                    <a:p>
                      <a:pPr algn="just">
                        <a:spcAft>
                          <a:spcPts val="600"/>
                        </a:spcAft>
                      </a:pPr>
                      <a:r>
                        <a:rPr lang="de-DE" sz="1400">
                          <a:effectLst/>
                        </a:rPr>
                        <a:t>Security solution</a:t>
                      </a:r>
                      <a:endParaRPr lang="en-US" sz="1400">
                        <a:effectLst/>
                        <a:latin typeface="Arial"/>
                        <a:ea typeface="Times New Roman"/>
                      </a:endParaRPr>
                    </a:p>
                  </a:txBody>
                  <a:tcPr marL="49616" marR="49616" marT="0" marB="0"/>
                </a:tc>
              </a:tr>
              <a:tr h="121282">
                <a:tc rowSpan="4">
                  <a:txBody>
                    <a:bodyPr/>
                    <a:lstStyle/>
                    <a:p>
                      <a:pPr algn="just">
                        <a:spcAft>
                          <a:spcPts val="600"/>
                        </a:spcAft>
                      </a:pPr>
                      <a:r>
                        <a:rPr lang="de-DE" sz="1400">
                          <a:effectLst/>
                        </a:rPr>
                        <a:t>NATO restricted</a:t>
                      </a:r>
                      <a:endParaRPr lang="en-US" sz="1400">
                        <a:effectLst/>
                        <a:latin typeface="Arial"/>
                        <a:ea typeface="Times New Roman"/>
                      </a:endParaRPr>
                    </a:p>
                  </a:txBody>
                  <a:tcPr marL="49616" marR="49616" marT="0" marB="0"/>
                </a:tc>
                <a:tc>
                  <a:txBody>
                    <a:bodyPr/>
                    <a:lstStyle/>
                    <a:p>
                      <a:pPr algn="just">
                        <a:spcAft>
                          <a:spcPts val="600"/>
                        </a:spcAft>
                      </a:pPr>
                      <a:r>
                        <a:rPr lang="de-DE" sz="1400">
                          <a:effectLst/>
                        </a:rPr>
                        <a:t>User authentication</a:t>
                      </a:r>
                      <a:endParaRPr lang="en-US" sz="1400">
                        <a:effectLst/>
                        <a:latin typeface="Arial"/>
                        <a:ea typeface="Times New Roman"/>
                      </a:endParaRPr>
                    </a:p>
                  </a:txBody>
                  <a:tcPr marL="49616" marR="49616" marT="0" marB="0"/>
                </a:tc>
                <a:tc>
                  <a:txBody>
                    <a:bodyPr/>
                    <a:lstStyle/>
                    <a:p>
                      <a:pPr algn="just">
                        <a:spcAft>
                          <a:spcPts val="600"/>
                        </a:spcAft>
                      </a:pPr>
                      <a:r>
                        <a:rPr lang="de-DE" sz="1400">
                          <a:effectLst/>
                        </a:rPr>
                        <a:t>OS features</a:t>
                      </a:r>
                      <a:endParaRPr lang="en-US" sz="1400">
                        <a:effectLst/>
                        <a:latin typeface="Arial"/>
                        <a:ea typeface="Times New Roman"/>
                      </a:endParaRPr>
                    </a:p>
                  </a:txBody>
                  <a:tcPr marL="49616" marR="49616" marT="0" marB="0"/>
                </a:tc>
              </a:tr>
              <a:tr h="418976">
                <a:tc vMerge="1">
                  <a:txBody>
                    <a:bodyPr/>
                    <a:lstStyle/>
                    <a:p>
                      <a:endParaRPr lang="en-US"/>
                    </a:p>
                  </a:txBody>
                  <a:tcPr/>
                </a:tc>
                <a:tc>
                  <a:txBody>
                    <a:bodyPr/>
                    <a:lstStyle/>
                    <a:p>
                      <a:pPr algn="just">
                        <a:spcAft>
                          <a:spcPts val="600"/>
                        </a:spcAft>
                      </a:pPr>
                      <a:r>
                        <a:rPr lang="de-DE" sz="1400">
                          <a:effectLst/>
                        </a:rPr>
                        <a:t>Data protection</a:t>
                      </a:r>
                      <a:endParaRPr lang="en-US" sz="1400">
                        <a:effectLst/>
                        <a:latin typeface="Arial"/>
                        <a:ea typeface="Times New Roman"/>
                      </a:endParaRPr>
                    </a:p>
                  </a:txBody>
                  <a:tcPr marL="49616" marR="49616" marT="0" marB="0"/>
                </a:tc>
                <a:tc>
                  <a:txBody>
                    <a:bodyPr/>
                    <a:lstStyle/>
                    <a:p>
                      <a:pPr algn="just">
                        <a:spcAft>
                          <a:spcPts val="600"/>
                        </a:spcAft>
                      </a:pPr>
                      <a:r>
                        <a:rPr lang="en-US" sz="1400">
                          <a:effectLst/>
                        </a:rPr>
                        <a:t>OS features and preventing unauthorised mass storage (e.g. USB)</a:t>
                      </a:r>
                    </a:p>
                    <a:p>
                      <a:pPr algn="just">
                        <a:spcAft>
                          <a:spcPts val="600"/>
                        </a:spcAft>
                      </a:pPr>
                      <a:r>
                        <a:rPr lang="en-US" sz="1400">
                          <a:effectLst/>
                        </a:rPr>
                        <a:t>Transmission based on NR encrypted device</a:t>
                      </a:r>
                      <a:endParaRPr lang="en-US" sz="1400">
                        <a:effectLst/>
                        <a:latin typeface="Arial"/>
                        <a:ea typeface="Times New Roman"/>
                      </a:endParaRPr>
                    </a:p>
                  </a:txBody>
                  <a:tcPr marL="49616" marR="49616" marT="0" marB="0"/>
                </a:tc>
              </a:tr>
              <a:tr h="297693">
                <a:tc vMerge="1">
                  <a:txBody>
                    <a:bodyPr/>
                    <a:lstStyle/>
                    <a:p>
                      <a:endParaRPr lang="en-US"/>
                    </a:p>
                  </a:txBody>
                  <a:tcPr/>
                </a:tc>
                <a:tc>
                  <a:txBody>
                    <a:bodyPr/>
                    <a:lstStyle/>
                    <a:p>
                      <a:pPr algn="just">
                        <a:spcAft>
                          <a:spcPts val="600"/>
                        </a:spcAft>
                      </a:pPr>
                      <a:r>
                        <a:rPr lang="de-DE" sz="1400">
                          <a:effectLst/>
                        </a:rPr>
                        <a:t>Integrity</a:t>
                      </a:r>
                      <a:endParaRPr lang="en-US" sz="1400">
                        <a:effectLst/>
                        <a:latin typeface="Arial"/>
                        <a:ea typeface="Times New Roman"/>
                      </a:endParaRPr>
                    </a:p>
                  </a:txBody>
                  <a:tcPr marL="49616" marR="49616" marT="0" marB="0"/>
                </a:tc>
                <a:tc>
                  <a:txBody>
                    <a:bodyPr/>
                    <a:lstStyle/>
                    <a:p>
                      <a:pPr algn="just">
                        <a:spcAft>
                          <a:spcPts val="600"/>
                        </a:spcAft>
                      </a:pPr>
                      <a:r>
                        <a:rPr lang="en-US" sz="1400">
                          <a:effectLst/>
                        </a:rPr>
                        <a:t>OS features</a:t>
                      </a:r>
                    </a:p>
                    <a:p>
                      <a:pPr algn="just">
                        <a:spcAft>
                          <a:spcPts val="600"/>
                        </a:spcAft>
                      </a:pPr>
                      <a:r>
                        <a:rPr lang="en-US" sz="1400">
                          <a:effectLst/>
                        </a:rPr>
                        <a:t>Need to know</a:t>
                      </a:r>
                      <a:endParaRPr lang="en-US" sz="1400">
                        <a:effectLst/>
                        <a:latin typeface="Arial"/>
                        <a:ea typeface="Times New Roman"/>
                      </a:endParaRPr>
                    </a:p>
                  </a:txBody>
                  <a:tcPr marL="49616" marR="49616" marT="0" marB="0"/>
                </a:tc>
              </a:tr>
              <a:tr h="242565">
                <a:tc vMerge="1">
                  <a:txBody>
                    <a:bodyPr/>
                    <a:lstStyle/>
                    <a:p>
                      <a:endParaRPr lang="en-US"/>
                    </a:p>
                  </a:txBody>
                  <a:tcPr/>
                </a:tc>
                <a:tc>
                  <a:txBody>
                    <a:bodyPr/>
                    <a:lstStyle/>
                    <a:p>
                      <a:pPr algn="just">
                        <a:spcAft>
                          <a:spcPts val="600"/>
                        </a:spcAft>
                      </a:pPr>
                      <a:r>
                        <a:rPr lang="de-DE" sz="1400">
                          <a:effectLst/>
                        </a:rPr>
                        <a:t>Access control</a:t>
                      </a:r>
                      <a:endParaRPr lang="en-US" sz="1400">
                        <a:effectLst/>
                        <a:latin typeface="Arial"/>
                        <a:ea typeface="Times New Roman"/>
                      </a:endParaRPr>
                    </a:p>
                  </a:txBody>
                  <a:tcPr marL="49616" marR="49616" marT="0" marB="0"/>
                </a:tc>
                <a:tc>
                  <a:txBody>
                    <a:bodyPr/>
                    <a:lstStyle/>
                    <a:p>
                      <a:pPr algn="just">
                        <a:spcAft>
                          <a:spcPts val="600"/>
                        </a:spcAft>
                      </a:pPr>
                      <a:r>
                        <a:rPr lang="en-US" sz="1400">
                          <a:effectLst/>
                        </a:rPr>
                        <a:t>Security measures (e.g. firewall) based upon security risk assessment</a:t>
                      </a:r>
                      <a:endParaRPr lang="en-US" sz="1400">
                        <a:effectLst/>
                        <a:latin typeface="Arial"/>
                        <a:ea typeface="Times New Roman"/>
                      </a:endParaRPr>
                    </a:p>
                  </a:txBody>
                  <a:tcPr marL="49616" marR="49616" marT="0" marB="0"/>
                </a:tc>
              </a:tr>
              <a:tr h="121282">
                <a:tc rowSpan="5">
                  <a:txBody>
                    <a:bodyPr/>
                    <a:lstStyle/>
                    <a:p>
                      <a:pPr algn="just">
                        <a:spcAft>
                          <a:spcPts val="600"/>
                        </a:spcAft>
                      </a:pPr>
                      <a:r>
                        <a:rPr lang="de-DE" sz="1400">
                          <a:effectLst/>
                        </a:rPr>
                        <a:t>NATO SECRET</a:t>
                      </a:r>
                      <a:endParaRPr lang="en-US" sz="1400">
                        <a:effectLst/>
                        <a:latin typeface="Arial"/>
                        <a:ea typeface="Times New Roman"/>
                      </a:endParaRPr>
                    </a:p>
                  </a:txBody>
                  <a:tcPr marL="49616" marR="49616" marT="0" marB="0"/>
                </a:tc>
                <a:tc>
                  <a:txBody>
                    <a:bodyPr/>
                    <a:lstStyle/>
                    <a:p>
                      <a:pPr algn="just">
                        <a:spcAft>
                          <a:spcPts val="600"/>
                        </a:spcAft>
                      </a:pPr>
                      <a:r>
                        <a:rPr lang="de-DE" sz="1400">
                          <a:effectLst/>
                        </a:rPr>
                        <a:t>User authentication</a:t>
                      </a:r>
                      <a:endParaRPr lang="en-US" sz="1400">
                        <a:effectLst/>
                        <a:latin typeface="Arial"/>
                        <a:ea typeface="Times New Roman"/>
                      </a:endParaRPr>
                    </a:p>
                  </a:txBody>
                  <a:tcPr marL="49616" marR="49616" marT="0" marB="0"/>
                </a:tc>
                <a:tc>
                  <a:txBody>
                    <a:bodyPr/>
                    <a:lstStyle/>
                    <a:p>
                      <a:pPr algn="just">
                        <a:spcAft>
                          <a:spcPts val="600"/>
                        </a:spcAft>
                      </a:pPr>
                      <a:r>
                        <a:rPr lang="en-US" sz="1400">
                          <a:effectLst/>
                        </a:rPr>
                        <a:t>NR level + physical authentication device</a:t>
                      </a:r>
                      <a:endParaRPr lang="en-US" sz="1400">
                        <a:effectLst/>
                        <a:latin typeface="Arial"/>
                        <a:ea typeface="Times New Roman"/>
                      </a:endParaRPr>
                    </a:p>
                  </a:txBody>
                  <a:tcPr marL="49616" marR="49616" marT="0" marB="0"/>
                </a:tc>
              </a:tr>
              <a:tr h="595386">
                <a:tc vMerge="1">
                  <a:txBody>
                    <a:bodyPr/>
                    <a:lstStyle/>
                    <a:p>
                      <a:endParaRPr lang="en-US"/>
                    </a:p>
                  </a:txBody>
                  <a:tcPr/>
                </a:tc>
                <a:tc rowSpan="2">
                  <a:txBody>
                    <a:bodyPr/>
                    <a:lstStyle/>
                    <a:p>
                      <a:pPr algn="just">
                        <a:spcAft>
                          <a:spcPts val="600"/>
                        </a:spcAft>
                      </a:pPr>
                      <a:r>
                        <a:rPr lang="de-DE" sz="1400">
                          <a:effectLst/>
                        </a:rPr>
                        <a:t>Data protection</a:t>
                      </a:r>
                      <a:endParaRPr lang="en-US" sz="1400">
                        <a:effectLst/>
                        <a:latin typeface="Arial"/>
                        <a:ea typeface="Times New Roman"/>
                      </a:endParaRPr>
                    </a:p>
                  </a:txBody>
                  <a:tcPr marL="49616" marR="49616" marT="0" marB="0"/>
                </a:tc>
                <a:tc>
                  <a:txBody>
                    <a:bodyPr/>
                    <a:lstStyle/>
                    <a:p>
                      <a:pPr algn="just">
                        <a:spcAft>
                          <a:spcPts val="600"/>
                        </a:spcAft>
                      </a:pPr>
                      <a:r>
                        <a:rPr lang="en-US" sz="1400">
                          <a:effectLst/>
                        </a:rPr>
                        <a:t>OS features and preventing unauthorised mass storage (e.g. USB)</a:t>
                      </a:r>
                    </a:p>
                    <a:p>
                      <a:pPr algn="just">
                        <a:spcAft>
                          <a:spcPts val="600"/>
                        </a:spcAft>
                      </a:pPr>
                      <a:r>
                        <a:rPr lang="en-US" sz="1400">
                          <a:effectLst/>
                        </a:rPr>
                        <a:t>Encrypted data storage</a:t>
                      </a:r>
                    </a:p>
                    <a:p>
                      <a:pPr algn="just">
                        <a:spcAft>
                          <a:spcPts val="600"/>
                        </a:spcAft>
                      </a:pPr>
                      <a:r>
                        <a:rPr lang="en-US" sz="1400">
                          <a:effectLst/>
                        </a:rPr>
                        <a:t>Transmission based on accredited NS encrypted device</a:t>
                      </a:r>
                      <a:endParaRPr lang="en-US" sz="1400">
                        <a:effectLst/>
                        <a:latin typeface="Arial"/>
                        <a:ea typeface="Times New Roman"/>
                      </a:endParaRPr>
                    </a:p>
                  </a:txBody>
                  <a:tcPr marL="49616" marR="49616" marT="0" marB="0"/>
                </a:tc>
              </a:tr>
              <a:tr h="121282">
                <a:tc vMerge="1">
                  <a:txBody>
                    <a:bodyPr/>
                    <a:lstStyle/>
                    <a:p>
                      <a:endParaRPr lang="en-US"/>
                    </a:p>
                  </a:txBody>
                  <a:tcPr/>
                </a:tc>
                <a:tc vMerge="1">
                  <a:txBody>
                    <a:bodyPr/>
                    <a:lstStyle/>
                    <a:p>
                      <a:endParaRPr lang="en-US"/>
                    </a:p>
                  </a:txBody>
                  <a:tcPr/>
                </a:tc>
                <a:tc>
                  <a:txBody>
                    <a:bodyPr/>
                    <a:lstStyle/>
                    <a:p>
                      <a:pPr algn="just">
                        <a:spcAft>
                          <a:spcPts val="600"/>
                        </a:spcAft>
                      </a:pPr>
                      <a:r>
                        <a:rPr lang="de-DE" sz="1400">
                          <a:effectLst/>
                        </a:rPr>
                        <a:t>TEMPEST</a:t>
                      </a:r>
                      <a:endParaRPr lang="en-US" sz="1400">
                        <a:effectLst/>
                        <a:latin typeface="Arial"/>
                        <a:ea typeface="Times New Roman"/>
                      </a:endParaRPr>
                    </a:p>
                  </a:txBody>
                  <a:tcPr marL="49616" marR="49616" marT="0" marB="0"/>
                </a:tc>
              </a:tr>
              <a:tr h="474104">
                <a:tc vMerge="1">
                  <a:txBody>
                    <a:bodyPr/>
                    <a:lstStyle/>
                    <a:p>
                      <a:endParaRPr lang="en-US"/>
                    </a:p>
                  </a:txBody>
                  <a:tcPr/>
                </a:tc>
                <a:tc>
                  <a:txBody>
                    <a:bodyPr/>
                    <a:lstStyle/>
                    <a:p>
                      <a:pPr algn="just">
                        <a:spcAft>
                          <a:spcPts val="600"/>
                        </a:spcAft>
                      </a:pPr>
                      <a:r>
                        <a:rPr lang="de-DE" sz="1400">
                          <a:effectLst/>
                        </a:rPr>
                        <a:t>Integrity</a:t>
                      </a:r>
                      <a:endParaRPr lang="en-US" sz="1400">
                        <a:effectLst/>
                        <a:latin typeface="Arial"/>
                        <a:ea typeface="Times New Roman"/>
                      </a:endParaRPr>
                    </a:p>
                  </a:txBody>
                  <a:tcPr marL="49616" marR="49616" marT="0" marB="0"/>
                </a:tc>
                <a:tc>
                  <a:txBody>
                    <a:bodyPr/>
                    <a:lstStyle/>
                    <a:p>
                      <a:pPr algn="just">
                        <a:spcAft>
                          <a:spcPts val="600"/>
                        </a:spcAft>
                      </a:pPr>
                      <a:r>
                        <a:rPr lang="en-US" sz="1400">
                          <a:effectLst/>
                        </a:rPr>
                        <a:t>OS features</a:t>
                      </a:r>
                    </a:p>
                    <a:p>
                      <a:pPr algn="just">
                        <a:spcAft>
                          <a:spcPts val="600"/>
                        </a:spcAft>
                      </a:pPr>
                      <a:r>
                        <a:rPr lang="en-US" sz="1400">
                          <a:effectLst/>
                        </a:rPr>
                        <a:t>Need to know</a:t>
                      </a:r>
                    </a:p>
                    <a:p>
                      <a:pPr algn="just">
                        <a:spcAft>
                          <a:spcPts val="600"/>
                        </a:spcAft>
                      </a:pPr>
                      <a:r>
                        <a:rPr lang="en-US" sz="1400">
                          <a:effectLst/>
                        </a:rPr>
                        <a:t>Signature</a:t>
                      </a:r>
                      <a:endParaRPr lang="en-US" sz="1400">
                        <a:effectLst/>
                        <a:latin typeface="Arial"/>
                        <a:ea typeface="Times New Roman"/>
                      </a:endParaRPr>
                    </a:p>
                  </a:txBody>
                  <a:tcPr marL="49616" marR="49616" marT="0" marB="0"/>
                </a:tc>
              </a:tr>
              <a:tr h="418976">
                <a:tc vMerge="1">
                  <a:txBody>
                    <a:bodyPr/>
                    <a:lstStyle/>
                    <a:p>
                      <a:endParaRPr lang="en-US"/>
                    </a:p>
                  </a:txBody>
                  <a:tcPr/>
                </a:tc>
                <a:tc>
                  <a:txBody>
                    <a:bodyPr/>
                    <a:lstStyle/>
                    <a:p>
                      <a:pPr algn="just">
                        <a:spcAft>
                          <a:spcPts val="600"/>
                        </a:spcAft>
                      </a:pPr>
                      <a:r>
                        <a:rPr lang="de-DE" sz="1400">
                          <a:effectLst/>
                        </a:rPr>
                        <a:t>Access control</a:t>
                      </a:r>
                      <a:endParaRPr lang="en-US" sz="1400">
                        <a:effectLst/>
                        <a:latin typeface="Arial"/>
                        <a:ea typeface="Times New Roman"/>
                      </a:endParaRPr>
                    </a:p>
                  </a:txBody>
                  <a:tcPr marL="49616" marR="49616" marT="0" marB="0"/>
                </a:tc>
                <a:tc>
                  <a:txBody>
                    <a:bodyPr/>
                    <a:lstStyle/>
                    <a:p>
                      <a:pPr algn="just">
                        <a:spcAft>
                          <a:spcPts val="600"/>
                        </a:spcAft>
                      </a:pPr>
                      <a:r>
                        <a:rPr lang="en-US" sz="1400">
                          <a:effectLst/>
                        </a:rPr>
                        <a:t>Security measures (e.g. firewall) based upon security risk assessment</a:t>
                      </a:r>
                    </a:p>
                    <a:p>
                      <a:pPr algn="just">
                        <a:spcAft>
                          <a:spcPts val="600"/>
                        </a:spcAft>
                      </a:pPr>
                      <a:r>
                        <a:rPr lang="de-DE" sz="1400">
                          <a:effectLst/>
                        </a:rPr>
                        <a:t>Security area</a:t>
                      </a:r>
                      <a:endParaRPr lang="en-US" sz="1400">
                        <a:effectLst/>
                        <a:latin typeface="Arial"/>
                        <a:ea typeface="Times New Roman"/>
                      </a:endParaRPr>
                    </a:p>
                  </a:txBody>
                  <a:tcPr marL="49616" marR="49616" marT="0" marB="0"/>
                </a:tc>
              </a:tr>
            </a:tbl>
          </a:graphicData>
        </a:graphic>
      </p:graphicFrame>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97</a:t>
            </a:fld>
            <a:endParaRPr lang="de-DE"/>
          </a:p>
        </p:txBody>
      </p:sp>
    </p:spTree>
    <p:extLst>
      <p:ext uri="{BB962C8B-B14F-4D97-AF65-F5344CB8AC3E}">
        <p14:creationId xmlns:p14="http://schemas.microsoft.com/office/powerpoint/2010/main" val="3840234242"/>
      </p:ext>
    </p:extLst>
  </p:cSld>
  <p:clrMapOvr>
    <a:masterClrMapping/>
  </p:clrMapOvr>
  <p:transition spd="slow">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- 9. Specification and Design Guidelines</a:t>
            </a:r>
            <a:br>
              <a:rPr lang="de-DE"/>
            </a:br>
            <a:r>
              <a:rPr lang="de-DE"/>
              <a:t>- Security </a:t>
            </a:r>
            <a:r>
              <a:rPr lang="de-DE" smtClean="0"/>
              <a:t>Risk Analysis - Attack Tree Example</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98</a:t>
            </a:fld>
            <a:endParaRPr lang="de-DE"/>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279712901"/>
              </p:ext>
            </p:extLst>
          </p:nvPr>
        </p:nvGraphicFramePr>
        <p:xfrm>
          <a:off x="1043510" y="1700760"/>
          <a:ext cx="7567669" cy="4921405"/>
        </p:xfrm>
        <a:graphic>
          <a:graphicData uri="http://schemas.openxmlformats.org/presentationml/2006/ole">
            <mc:AlternateContent xmlns:mc="http://schemas.openxmlformats.org/markup-compatibility/2006">
              <mc:Choice xmlns:v="urn:schemas-microsoft-com:vml" Requires="v">
                <p:oleObj spid="_x0000_s45129" name="Visio" r:id="rId3" imgW="7234904" imgH="4714589" progId="Visio.Drawing.11">
                  <p:embed/>
                </p:oleObj>
              </mc:Choice>
              <mc:Fallback>
                <p:oleObj name="Visio" r:id="rId3" imgW="7234904" imgH="4714589"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510" y="1700760"/>
                        <a:ext cx="7567669" cy="4921405"/>
                      </a:xfrm>
                      <a:prstGeom prst="rect">
                        <a:avLst/>
                      </a:prstGeom>
                      <a:noFill/>
                    </p:spPr>
                  </p:pic>
                </p:oleObj>
              </mc:Fallback>
            </mc:AlternateContent>
          </a:graphicData>
        </a:graphic>
      </p:graphicFrame>
    </p:spTree>
    <p:extLst>
      <p:ext uri="{BB962C8B-B14F-4D97-AF65-F5344CB8AC3E}">
        <p14:creationId xmlns:p14="http://schemas.microsoft.com/office/powerpoint/2010/main" val="1914377609"/>
      </p:ext>
    </p:extLst>
  </p:cSld>
  <p:clrMapOvr>
    <a:masterClrMapping/>
  </p:clrMapOvr>
  <p:transition spd="slow">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Study Results - 9. Specification and Design Guidelines</a:t>
            </a:r>
            <a:br>
              <a:rPr lang="de-DE"/>
            </a:br>
            <a:r>
              <a:rPr lang="de-DE"/>
              <a:t>- Security </a:t>
            </a:r>
            <a:r>
              <a:rPr lang="de-DE" smtClean="0"/>
              <a:t>- Classification of Threats</a:t>
            </a:r>
            <a:endParaRPr lang="en-US"/>
          </a:p>
        </p:txBody>
      </p:sp>
      <p:sp>
        <p:nvSpPr>
          <p:cNvPr id="3" name="Content Placeholder 2"/>
          <p:cNvSpPr>
            <a:spLocks noGrp="1"/>
          </p:cNvSpPr>
          <p:nvPr>
            <p:ph idx="1"/>
          </p:nvPr>
        </p:nvSpPr>
        <p:spPr/>
        <p:txBody>
          <a:bodyPr>
            <a:normAutofit lnSpcReduction="10000"/>
          </a:bodyPr>
          <a:lstStyle/>
          <a:p>
            <a:pPr lvl="1"/>
            <a:r>
              <a:rPr lang="en-US"/>
              <a:t>Stimulus: </a:t>
            </a:r>
            <a:endParaRPr lang="en-US" smtClean="0"/>
          </a:p>
          <a:p>
            <a:pPr lvl="2"/>
            <a:r>
              <a:rPr lang="en-US" smtClean="0"/>
              <a:t>A </a:t>
            </a:r>
            <a:r>
              <a:rPr lang="en-US"/>
              <a:t>condition that needs to be considered when it arrives at the system. Stimulus is a class of attack that leads to vulnerable exploitation. </a:t>
            </a:r>
          </a:p>
          <a:p>
            <a:pPr lvl="1"/>
            <a:r>
              <a:rPr lang="en-US"/>
              <a:t>Source of the stimulus: </a:t>
            </a:r>
            <a:endParaRPr lang="en-US" smtClean="0"/>
          </a:p>
          <a:p>
            <a:pPr lvl="2"/>
            <a:r>
              <a:rPr lang="en-US" smtClean="0"/>
              <a:t>The </a:t>
            </a:r>
            <a:r>
              <a:rPr lang="en-US"/>
              <a:t>entity that generated the stimulus (for example, a human or a computer system). </a:t>
            </a:r>
            <a:r>
              <a:rPr lang="de-DE"/>
              <a:t>The source is the attacker.</a:t>
            </a:r>
            <a:endParaRPr lang="en-US"/>
          </a:p>
          <a:p>
            <a:pPr lvl="1"/>
            <a:r>
              <a:rPr lang="en-US"/>
              <a:t>Environment: </a:t>
            </a:r>
            <a:endParaRPr lang="en-US" smtClean="0"/>
          </a:p>
          <a:p>
            <a:pPr lvl="2"/>
            <a:r>
              <a:rPr lang="en-US" smtClean="0"/>
              <a:t>The </a:t>
            </a:r>
            <a:r>
              <a:rPr lang="en-US"/>
              <a:t>conditions under which the stimulus occurs; for example when the system is in overload condition. The environment is also determines the type of attacker and his ability to cause attack and damage.</a:t>
            </a:r>
          </a:p>
          <a:p>
            <a:pPr lvl="1"/>
            <a:r>
              <a:rPr lang="de-DE"/>
              <a:t>The target of attack</a:t>
            </a:r>
            <a:endParaRPr lang="en-US"/>
          </a:p>
          <a:p>
            <a:pPr lvl="1"/>
            <a:r>
              <a:rPr lang="en-US"/>
              <a:t>Response: </a:t>
            </a:r>
            <a:endParaRPr lang="en-US" smtClean="0"/>
          </a:p>
          <a:p>
            <a:pPr lvl="2"/>
            <a:r>
              <a:rPr lang="en-US" smtClean="0"/>
              <a:t>The </a:t>
            </a:r>
            <a:r>
              <a:rPr lang="en-US"/>
              <a:t>activity undertaken after the arrival of the stimulus. A security response is to either prevent the attack or to detect the attack and try to recover from its negative consequences.</a:t>
            </a:r>
          </a:p>
          <a:p>
            <a:pPr lvl="1"/>
            <a:r>
              <a:rPr lang="en-US"/>
              <a:t>Response Measure: </a:t>
            </a:r>
            <a:endParaRPr lang="en-US" smtClean="0"/>
          </a:p>
          <a:p>
            <a:pPr lvl="2"/>
            <a:r>
              <a:rPr lang="en-US" smtClean="0"/>
              <a:t>Characteristic </a:t>
            </a:r>
            <a:r>
              <a:rPr lang="en-US"/>
              <a:t>specific constrain that must be satisfied by the response. The response measure typically measures the reduced probability of attack or reduced impact due to detection and recovery from the attack. </a:t>
            </a:r>
          </a:p>
        </p:txBody>
      </p:sp>
      <p:sp>
        <p:nvSpPr>
          <p:cNvPr id="4" name="Slide Number Placeholder 3"/>
          <p:cNvSpPr>
            <a:spLocks noGrp="1"/>
          </p:cNvSpPr>
          <p:nvPr>
            <p:ph type="sldNum" sz="quarter" idx="10"/>
          </p:nvPr>
        </p:nvSpPr>
        <p:spPr/>
        <p:txBody>
          <a:bodyPr/>
          <a:lstStyle/>
          <a:p>
            <a:pPr>
              <a:defRPr/>
            </a:pPr>
            <a:fld id="{D359EBCC-6B18-4AC4-A24B-0B3C1B5655EF}" type="slidenum">
              <a:rPr lang="de-DE" smtClean="0"/>
              <a:pPr>
                <a:defRPr/>
              </a:pPr>
              <a:t>99</a:t>
            </a:fld>
            <a:endParaRPr lang="de-DE"/>
          </a:p>
        </p:txBody>
      </p:sp>
    </p:spTree>
    <p:extLst>
      <p:ext uri="{BB962C8B-B14F-4D97-AF65-F5344CB8AC3E}">
        <p14:creationId xmlns:p14="http://schemas.microsoft.com/office/powerpoint/2010/main" val="870841226"/>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2011_RHD_Master">
  <a:themeElements>
    <a:clrScheme name="2011_RHD_Master 1">
      <a:dk1>
        <a:srgbClr val="000000"/>
      </a:dk1>
      <a:lt1>
        <a:srgbClr val="FFFFFF"/>
      </a:lt1>
      <a:dk2>
        <a:srgbClr val="000000"/>
      </a:dk2>
      <a:lt2>
        <a:srgbClr val="4D4D4D"/>
      </a:lt2>
      <a:accent1>
        <a:srgbClr val="003366"/>
      </a:accent1>
      <a:accent2>
        <a:srgbClr val="FF6600"/>
      </a:accent2>
      <a:accent3>
        <a:srgbClr val="FFFFFF"/>
      </a:accent3>
      <a:accent4>
        <a:srgbClr val="000000"/>
      </a:accent4>
      <a:accent5>
        <a:srgbClr val="AAADB8"/>
      </a:accent5>
      <a:accent6>
        <a:srgbClr val="E75C00"/>
      </a:accent6>
      <a:hlink>
        <a:srgbClr val="A50021"/>
      </a:hlink>
      <a:folHlink>
        <a:srgbClr val="008080"/>
      </a:folHlink>
    </a:clrScheme>
    <a:fontScheme name="2011_RHD_Master">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000" b="1" i="0" u="none" strike="noStrike" cap="none" normalizeH="0" baseline="0" smtClean="0">
            <a:ln>
              <a:noFill/>
            </a:ln>
            <a:solidFill>
              <a:schemeClr val="tx2"/>
            </a:solidFill>
            <a:effectLst/>
            <a:latin typeface="Calibri"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000" b="1" i="0" u="none" strike="noStrike" cap="none" normalizeH="0" baseline="0" smtClean="0">
            <a:ln>
              <a:noFill/>
            </a:ln>
            <a:solidFill>
              <a:schemeClr val="tx2"/>
            </a:solidFill>
            <a:effectLst/>
            <a:latin typeface="Calibri" pitchFamily="34" charset="0"/>
          </a:defRPr>
        </a:defPPr>
      </a:lstStyle>
    </a:lnDef>
  </a:objectDefaults>
  <a:extraClrSchemeLst>
    <a:extraClrScheme>
      <a:clrScheme name="2011_RHD_Master 1">
        <a:dk1>
          <a:srgbClr val="000000"/>
        </a:dk1>
        <a:lt1>
          <a:srgbClr val="FFFFFF"/>
        </a:lt1>
        <a:dk2>
          <a:srgbClr val="000000"/>
        </a:dk2>
        <a:lt2>
          <a:srgbClr val="4D4D4D"/>
        </a:lt2>
        <a:accent1>
          <a:srgbClr val="003366"/>
        </a:accent1>
        <a:accent2>
          <a:srgbClr val="FF6600"/>
        </a:accent2>
        <a:accent3>
          <a:srgbClr val="FFFFFF"/>
        </a:accent3>
        <a:accent4>
          <a:srgbClr val="000000"/>
        </a:accent4>
        <a:accent5>
          <a:srgbClr val="AAADB8"/>
        </a:accent5>
        <a:accent6>
          <a:srgbClr val="E75C00"/>
        </a:accent6>
        <a:hlink>
          <a:srgbClr val="A50021"/>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7871</Words>
  <Application>Microsoft Office PowerPoint</Application>
  <PresentationFormat>On-screen Show (4:3)</PresentationFormat>
  <Paragraphs>1457</Paragraphs>
  <Slides>124</Slides>
  <Notes>2</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124</vt:i4>
      </vt:variant>
    </vt:vector>
  </HeadingPairs>
  <TitlesOfParts>
    <vt:vector size="128" baseType="lpstr">
      <vt:lpstr>2011_RHD_Master</vt:lpstr>
      <vt:lpstr>Visio</vt:lpstr>
      <vt:lpstr>SmartDraw.2</vt:lpstr>
      <vt:lpstr>Picture</vt:lpstr>
      <vt:lpstr>LAVOSAR Dissemination Workshop EDA, Brussels, 3rd  June 2014</vt:lpstr>
      <vt:lpstr>Workshop Agenda </vt:lpstr>
      <vt:lpstr>General</vt:lpstr>
      <vt:lpstr>General - Motivation</vt:lpstr>
      <vt:lpstr>General - Mission System Examples</vt:lpstr>
      <vt:lpstr>General - Aims &amp; Objectives</vt:lpstr>
      <vt:lpstr>General - Definition</vt:lpstr>
      <vt:lpstr>General - Benefits of an Open Reference Architecture</vt:lpstr>
      <vt:lpstr>General - Project Facts</vt:lpstr>
      <vt:lpstr>Study Execution</vt:lpstr>
      <vt:lpstr>Study Execution - Study Organisation</vt:lpstr>
      <vt:lpstr>PowerPoint Presentation</vt:lpstr>
      <vt:lpstr>Workshops &amp; Briefings </vt:lpstr>
      <vt:lpstr>Study Results</vt:lpstr>
      <vt:lpstr>Study Results - 1. Analysis of Background Material  - Other Activities</vt:lpstr>
      <vt:lpstr>Study Results - 1. Analysis of Background Material  - Summary</vt:lpstr>
      <vt:lpstr>Study Results</vt:lpstr>
      <vt:lpstr>Study Results - 2. Information Collection from Stakeholders  - Government Workshop</vt:lpstr>
      <vt:lpstr>Study Results - 2. Information Collection from Stakeholders  - Industry Workshop</vt:lpstr>
      <vt:lpstr>Study Results - 2. Information Collection from Stakeholders  - Questionaires</vt:lpstr>
      <vt:lpstr>Study Results - 2. Information Collection from Stakeholders  - Government Questionnaire</vt:lpstr>
      <vt:lpstr>Study Results - 2. Information Collection from Stakeholders  - External Interface Priority - All Purpose Combat Vehicle Type</vt:lpstr>
      <vt:lpstr>Study Results - 2. Information Collection from Stakeholders  - Technology Questionnaire</vt:lpstr>
      <vt:lpstr>Study Results - 2. Information Collection from Stakeholders  - Summary</vt:lpstr>
      <vt:lpstr>Study Results</vt:lpstr>
      <vt:lpstr>Study Results - 3. Normative Framework  - Influencing Factors</vt:lpstr>
      <vt:lpstr>Study Results - 3. Normative Framework  - Mission System Context </vt:lpstr>
      <vt:lpstr>Study Results - 3. Normative Framework  - Mission System Users</vt:lpstr>
      <vt:lpstr>Study Results - 3. Normative Framework  - Use Case Identification</vt:lpstr>
      <vt:lpstr>Study Results - 3. Normative Framework  - Mission System Composition</vt:lpstr>
      <vt:lpstr>Study Results - 3. Normative Framework  - Sensors</vt:lpstr>
      <vt:lpstr>Study Results - 3. Normative Framework  - Effectors</vt:lpstr>
      <vt:lpstr>Study Results - 3. Normative Framework  - Non-Lethal Effectors</vt:lpstr>
      <vt:lpstr>Study Results - 3. Normative Framework  - Mission System Infrastructure</vt:lpstr>
      <vt:lpstr>Study Results - 3. Normative Framework  - Summary</vt:lpstr>
      <vt:lpstr>Study Results</vt:lpstr>
      <vt:lpstr>Study Results - 4. Business Case  - Military Land Vehicle Market Trends</vt:lpstr>
      <vt:lpstr>Study Results - 4. Business Case  - Benefits</vt:lpstr>
      <vt:lpstr>Study Results - 4. Business Case  - GVA Open Architecture Cost Report</vt:lpstr>
      <vt:lpstr>Study Results - 4. Business Case  - Outline Roadmap</vt:lpstr>
      <vt:lpstr>Study Results - 4. Business Case  - Business Case</vt:lpstr>
      <vt:lpstr>Whole Life Consideration</vt:lpstr>
      <vt:lpstr>Study Results - 4. Business Case - Summary</vt:lpstr>
      <vt:lpstr>Study Results</vt:lpstr>
      <vt:lpstr>Study Results - 5. Operational Aspects  - Summary</vt:lpstr>
      <vt:lpstr>Study Results</vt:lpstr>
      <vt:lpstr>Study Results - 7. Standards  - Complete List of Categories for Potentially Relevant Standards</vt:lpstr>
      <vt:lpstr>Study Results - 7. Standards  - Extract of produced Standards Tables</vt:lpstr>
      <vt:lpstr>Study Results - 7. Standards - Standards Assigned to Architecture</vt:lpstr>
      <vt:lpstr>Study Results - 7. Standards  - Summary</vt:lpstr>
      <vt:lpstr>Study Results</vt:lpstr>
      <vt:lpstr>Study Results - 8. Technologies - Technology Tree (1/2)</vt:lpstr>
      <vt:lpstr>Study Results - 8. Technologies - Technology Tree (1/2)</vt:lpstr>
      <vt:lpstr>Study Results - 8. Technologies  - Computing Technologies – Packaging </vt:lpstr>
      <vt:lpstr>Study Results - 8. Technologies  - Operating Systems</vt:lpstr>
      <vt:lpstr>Study Results - 8. Technologies - Hypervisors </vt:lpstr>
      <vt:lpstr>Study Results - 8. Technologies  - Middleware : Data-Distribution and Real-Time</vt:lpstr>
      <vt:lpstr>Study Results - 8. Technologies  - Middleware : DDS vs Other Technologies (3/3)</vt:lpstr>
      <vt:lpstr>Study Results - 8. Technologies  - Example of Industrial Ethernet : TTEthernet</vt:lpstr>
      <vt:lpstr>Study Results - 8. Technologies  - Technology Assessment Criteria</vt:lpstr>
      <vt:lpstr>Study Results - 8. Technologies  - Summary</vt:lpstr>
      <vt:lpstr>Study Results</vt:lpstr>
      <vt:lpstr>Study Results - 6. Integrated Mission System  - General</vt:lpstr>
      <vt:lpstr>Study Results - 6. Integrated Mission System  - Mapping of requested View onto the Sections of the Final Report</vt:lpstr>
      <vt:lpstr>Study Results - 6. Integrated Mission System  - Bus Centric System Approach</vt:lpstr>
      <vt:lpstr>Study Results - 6. Integrated Mission System  - Mission System Infrastructure (Example)</vt:lpstr>
      <vt:lpstr>Study Results - 6. Integrated Mission System  - Mission System Services</vt:lpstr>
      <vt:lpstr>Study Results - 6. Integrated Mission System  - Architectural Segments with Key Interfaces</vt:lpstr>
      <vt:lpstr>Study Results - 6. Integrated Mission System  - Common Infrastructure Approach</vt:lpstr>
      <vt:lpstr>Study Results - 6. Integrated Mission System  - Data Model</vt:lpstr>
      <vt:lpstr>Study Results - 6. Integrated Mission System  - Data Model</vt:lpstr>
      <vt:lpstr>Study Results - 6. Integrated Mission System  - Data Exchange Mechanism</vt:lpstr>
      <vt:lpstr>Study Results - 6. Integrated Mission System  - Network Topology</vt:lpstr>
      <vt:lpstr>Study Results - 6. Integrated Mission System  - Mission System Integration Example</vt:lpstr>
      <vt:lpstr>Study Results - 6. Integrated Mission System  - Mission System Integration Example (incl. Communication Lines)</vt:lpstr>
      <vt:lpstr>Study Results - 6. Integrated Mission System  - Integrated Mission System Layer View</vt:lpstr>
      <vt:lpstr>Study Results - 6. Integrated Mission System  - Mission Sub-System Internal Structure</vt:lpstr>
      <vt:lpstr>Study Results - 6. Integrated Mission System  - Mission Sub-System - Detailed Internal Structure</vt:lpstr>
      <vt:lpstr>Study Results - 6. Integrated Mission System  - Example Configuration of IT-Segment</vt:lpstr>
      <vt:lpstr>Study Results - 6. Integrated Mission System  - Common Crew Station Software</vt:lpstr>
      <vt:lpstr>Study Results - 6. Integrated Mission System  - Security and Safety Approaches</vt:lpstr>
      <vt:lpstr>Study Results - 6. Integrated Mission System  - Summary</vt:lpstr>
      <vt:lpstr>Study Results</vt:lpstr>
      <vt:lpstr>Study Results - 9. Specification and Design Guidelines - Design Stages</vt:lpstr>
      <vt:lpstr>Study Results - 9. Specification and Design Guidelines - Stage 1 - Operational Analysis</vt:lpstr>
      <vt:lpstr>Study Results - 9. Specification and Design Guidelines - Stage 2 - Operational Task to System Capability Mapping</vt:lpstr>
      <vt:lpstr>Study Results - 9. Specification and Design Guidelines - Stage 2 - Capability / Equipment Mapping</vt:lpstr>
      <vt:lpstr>Study Results - 9. Specification and Design Guidelines - Stage 2 - Identify System Parametric Constraints</vt:lpstr>
      <vt:lpstr>Study Results - 9. Specification and Design Guidelines - Stage 2 - Select Candidate Reference Architecture</vt:lpstr>
      <vt:lpstr>Study Results - 9. Specification and Design Guidelines - Stage 3 - Defining Target Architecture</vt:lpstr>
      <vt:lpstr>Study Results - 9. Specification and Design Guidelines - Stage 3 - DDS Domains within a complex system</vt:lpstr>
      <vt:lpstr>Study Results - 9. Specification and Design Guidelines - LAVOSAR App Store Approach</vt:lpstr>
      <vt:lpstr>Study Results - 9. Specification and Design Guidelines - App Store</vt:lpstr>
      <vt:lpstr>Study Results - 9. Specification and Design Guidelines - Security</vt:lpstr>
      <vt:lpstr>Study Results - 9. Specification and Design Guidelines - Security - User Roles and Security Levels</vt:lpstr>
      <vt:lpstr>Study Results - 9. Specification and Design Guidelines - Security</vt:lpstr>
      <vt:lpstr>Study Results - 9. Specification and Design Guidelines - Security - Guideline for Solutions</vt:lpstr>
      <vt:lpstr>Study Results - 9. Specification and Design Guidelines - Security Risk Analysis - Attack Tree Example</vt:lpstr>
      <vt:lpstr>Study Results - 9. Specification and Design Guidelines - Security - Classification of Threats</vt:lpstr>
      <vt:lpstr>Study Results - 9. Specification and Design Guidelines - Security - Development of Senarios</vt:lpstr>
      <vt:lpstr>Study Results - 9. Specification and Design Guidelines - Security - Security Solutions for Protection</vt:lpstr>
      <vt:lpstr>Study Results - 9. Specification and Design Guidelines - Security - Security Solutions for Protection</vt:lpstr>
      <vt:lpstr>Study Results - 9. Specification and Design Guidelines - Safety</vt:lpstr>
      <vt:lpstr>Study Results - 9. Specification and Design Guidelines - Safety Case Practice</vt:lpstr>
      <vt:lpstr>Study Results - 9. Specification and Design Guidelines - Safety</vt:lpstr>
      <vt:lpstr>Study Results - 9. Specifications and Design Guidelines  - Summary</vt:lpstr>
      <vt:lpstr>Study Results</vt:lpstr>
      <vt:lpstr>Study Results - 10. System Acceptance Framework  - Subsystem Verification and System Validation / Accreditation Plan</vt:lpstr>
      <vt:lpstr>Study Results - 10. System Acceptance Framework  - Verification Methods</vt:lpstr>
      <vt:lpstr>Study Results - 10. System Acceptance Framework  - Validation Procedure</vt:lpstr>
      <vt:lpstr>Study Results - 10. System Acceptance Framework  - Verification and Testing Methods</vt:lpstr>
      <vt:lpstr>Study Results - 10. System Acceptance Framework  - VV&amp;A Test Bed</vt:lpstr>
      <vt:lpstr>Study Results - 10. System Acceptance Framework  - Verification and Validation in the V-Model</vt:lpstr>
      <vt:lpstr>Study Results - 10. System Acceptance Framework  - Assurance</vt:lpstr>
      <vt:lpstr>Study Results - 10. System Acceptance Framework  - Horiz. (Capabilities), Vert. (Development) and Assurance Integration</vt:lpstr>
      <vt:lpstr>Study Results - 10. System Acceptance Framework  - Roadmap for VV&amp;A</vt:lpstr>
      <vt:lpstr>Study Results - 10. System Acceptance Framework - Summary</vt:lpstr>
      <vt:lpstr>Summary and Recommendations</vt:lpstr>
      <vt:lpstr>Summary and Recommendations</vt:lpstr>
      <vt:lpstr>Summary and Recommendations</vt:lpstr>
      <vt:lpstr>Summary and Recommendations</vt:lpstr>
      <vt:lpstr>Summary and Recommendations</vt:lpstr>
      <vt:lpstr>Summary and Recommendations</vt:lpstr>
      <vt:lpstr>Contact</vt:lpstr>
    </vt:vector>
  </TitlesOfParts>
  <Company>Rheinmetall Defence Electronics GmbH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Standardmaster</dc:title>
  <dc:creator>milbrandt</dc:creator>
  <cp:lastModifiedBy>Norbert Harle</cp:lastModifiedBy>
  <cp:revision>557</cp:revision>
  <cp:lastPrinted>2013-05-17T14:15:21Z</cp:lastPrinted>
  <dcterms:created xsi:type="dcterms:W3CDTF">2010-09-21T08:36:23Z</dcterms:created>
  <dcterms:modified xsi:type="dcterms:W3CDTF">2014-06-03T07:40:02Z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00080072040000000000010243000207b64006b004c800</vt:lpwstr>
  </property>
</Properties>
</file>